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66" r:id="rId4"/>
    <p:sldId id="267" r:id="rId5"/>
    <p:sldId id="268" r:id="rId6"/>
    <p:sldId id="269" r:id="rId7"/>
    <p:sldId id="258" r:id="rId8"/>
    <p:sldId id="259" r:id="rId9"/>
    <p:sldId id="260" r:id="rId10"/>
    <p:sldId id="261" r:id="rId11"/>
    <p:sldId id="262" r:id="rId12"/>
    <p:sldId id="265" r:id="rId13"/>
    <p:sldId id="263" r:id="rId14"/>
    <p:sldId id="264" r:id="rId15"/>
    <p:sldId id="270" r:id="rId16"/>
    <p:sldId id="271" r:id="rId17"/>
    <p:sldId id="272" r:id="rId18"/>
    <p:sldId id="274" r:id="rId19"/>
    <p:sldId id="273" r:id="rId20"/>
    <p:sldId id="276"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DB9C08-7886-4214-9136-341F46446EF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ADC7DEF-1A30-4BC2-95AE-FDEE8C2271FC}">
      <dgm:prSet/>
      <dgm:spPr/>
      <dgm:t>
        <a:bodyPr/>
        <a:lstStyle/>
        <a:p>
          <a:pPr>
            <a:lnSpc>
              <a:spcPct val="100000"/>
            </a:lnSpc>
          </a:pPr>
          <a:r>
            <a:rPr lang="en-US" dirty="0"/>
            <a:t>Mass Appraisal:  The process of valuing a group of properties as of a given date, using standard methods, employing common data, and allowing for statistical testing.</a:t>
          </a:r>
        </a:p>
      </dgm:t>
    </dgm:pt>
    <dgm:pt modelId="{FD00EE04-676E-4264-BDE9-CDC5E10F0AA3}" type="parTrans" cxnId="{8945D2EB-2A85-412C-A51F-91E432BD2622}">
      <dgm:prSet/>
      <dgm:spPr/>
      <dgm:t>
        <a:bodyPr/>
        <a:lstStyle/>
        <a:p>
          <a:endParaRPr lang="en-US"/>
        </a:p>
      </dgm:t>
    </dgm:pt>
    <dgm:pt modelId="{21C7B46C-86E2-4E80-B688-271A7951F9F5}" type="sibTrans" cxnId="{8945D2EB-2A85-412C-A51F-91E432BD2622}">
      <dgm:prSet/>
      <dgm:spPr/>
      <dgm:t>
        <a:bodyPr/>
        <a:lstStyle/>
        <a:p>
          <a:endParaRPr lang="en-US"/>
        </a:p>
      </dgm:t>
    </dgm:pt>
    <dgm:pt modelId="{2E0FA2CC-CF1E-4A9C-BDB2-3596234E1501}">
      <dgm:prSet/>
      <dgm:spPr/>
      <dgm:t>
        <a:bodyPr/>
        <a:lstStyle/>
        <a:p>
          <a:pPr>
            <a:lnSpc>
              <a:spcPct val="100000"/>
            </a:lnSpc>
          </a:pPr>
          <a:r>
            <a:rPr lang="en-US" dirty="0"/>
            <a:t>Market Value:  The most probable price, as of a specified date, in cash, or in terms equivalent to cash, or in other precisely revealed terms, for which the specified property rights should sell after reasonable exposure in a competitive market under all conditions requisite to a fair sale, with the buyer and seller each acting prudently, knowledgeably, and for self interest, and assuming that neither is under undue duress.</a:t>
          </a:r>
        </a:p>
      </dgm:t>
    </dgm:pt>
    <dgm:pt modelId="{DE539B00-A782-45B0-A9C9-3E8C33CCA207}" type="parTrans" cxnId="{7402807E-E679-41E3-B8CD-0CE0BAAEC0D2}">
      <dgm:prSet/>
      <dgm:spPr/>
      <dgm:t>
        <a:bodyPr/>
        <a:lstStyle/>
        <a:p>
          <a:endParaRPr lang="en-US"/>
        </a:p>
      </dgm:t>
    </dgm:pt>
    <dgm:pt modelId="{68FCC006-453F-489D-B95F-DCF44F4F924C}" type="sibTrans" cxnId="{7402807E-E679-41E3-B8CD-0CE0BAAEC0D2}">
      <dgm:prSet/>
      <dgm:spPr/>
      <dgm:t>
        <a:bodyPr/>
        <a:lstStyle/>
        <a:p>
          <a:endParaRPr lang="en-US"/>
        </a:p>
      </dgm:t>
    </dgm:pt>
    <dgm:pt modelId="{48EF08F6-13B6-4B44-8F4D-25063B4FD14F}">
      <dgm:prSet/>
      <dgm:spPr/>
      <dgm:t>
        <a:bodyPr/>
        <a:lstStyle/>
        <a:p>
          <a:pPr>
            <a:lnSpc>
              <a:spcPct val="100000"/>
            </a:lnSpc>
          </a:pPr>
          <a:r>
            <a:rPr lang="en-US" dirty="0"/>
            <a:t>Ratio Study:  A study of the relationship between appraised or assessed values and market values. Indicators of market values may be either sales (sales ratio study) or independent “expert” appraisals (appraisal ratio study). Of common interest in ratio studies are the level of uniformity of the appraisal or assessments.</a:t>
          </a:r>
        </a:p>
      </dgm:t>
    </dgm:pt>
    <dgm:pt modelId="{78B13036-2944-4F56-A4FA-3DEF31EDC6B4}" type="parTrans" cxnId="{615D3581-01F5-4159-9DE6-B8F641DDCC5D}">
      <dgm:prSet/>
      <dgm:spPr/>
      <dgm:t>
        <a:bodyPr/>
        <a:lstStyle/>
        <a:p>
          <a:endParaRPr lang="en-US"/>
        </a:p>
      </dgm:t>
    </dgm:pt>
    <dgm:pt modelId="{20946AFA-50B3-4337-AF63-3381328D6065}" type="sibTrans" cxnId="{615D3581-01F5-4159-9DE6-B8F641DDCC5D}">
      <dgm:prSet/>
      <dgm:spPr/>
      <dgm:t>
        <a:bodyPr/>
        <a:lstStyle/>
        <a:p>
          <a:endParaRPr lang="en-US"/>
        </a:p>
      </dgm:t>
    </dgm:pt>
    <dgm:pt modelId="{92DA8324-E633-41BB-814C-16C26143218A}" type="pres">
      <dgm:prSet presAssocID="{6BDB9C08-7886-4214-9136-341F46446EF8}" presName="root" presStyleCnt="0">
        <dgm:presLayoutVars>
          <dgm:dir/>
          <dgm:resizeHandles val="exact"/>
        </dgm:presLayoutVars>
      </dgm:prSet>
      <dgm:spPr/>
    </dgm:pt>
    <dgm:pt modelId="{D4BD4475-C3E0-4098-917A-69AA7E85B0B3}" type="pres">
      <dgm:prSet presAssocID="{5ADC7DEF-1A30-4BC2-95AE-FDEE8C2271FC}" presName="compNode" presStyleCnt="0"/>
      <dgm:spPr/>
    </dgm:pt>
    <dgm:pt modelId="{146DCDEB-90AD-4E0A-872E-199DE3198164}" type="pres">
      <dgm:prSet presAssocID="{5ADC7DEF-1A30-4BC2-95AE-FDEE8C2271FC}" presName="bgRect" presStyleLbl="bgShp" presStyleIdx="0" presStyleCnt="3"/>
      <dgm:spPr/>
    </dgm:pt>
    <dgm:pt modelId="{250A6E1C-322B-4D74-8C06-7E6FD4ADF077}" type="pres">
      <dgm:prSet presAssocID="{5ADC7DEF-1A30-4BC2-95AE-FDEE8C2271F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729E2BDA-2149-449F-A92F-7060E5678E22}" type="pres">
      <dgm:prSet presAssocID="{5ADC7DEF-1A30-4BC2-95AE-FDEE8C2271FC}" presName="spaceRect" presStyleCnt="0"/>
      <dgm:spPr/>
    </dgm:pt>
    <dgm:pt modelId="{53259CAC-8D9D-4D24-A836-C1687025E476}" type="pres">
      <dgm:prSet presAssocID="{5ADC7DEF-1A30-4BC2-95AE-FDEE8C2271FC}" presName="parTx" presStyleLbl="revTx" presStyleIdx="0" presStyleCnt="3">
        <dgm:presLayoutVars>
          <dgm:chMax val="0"/>
          <dgm:chPref val="0"/>
        </dgm:presLayoutVars>
      </dgm:prSet>
      <dgm:spPr/>
    </dgm:pt>
    <dgm:pt modelId="{E7EF4827-8FCA-465A-AC0D-A9FA08B94BD4}" type="pres">
      <dgm:prSet presAssocID="{21C7B46C-86E2-4E80-B688-271A7951F9F5}" presName="sibTrans" presStyleCnt="0"/>
      <dgm:spPr/>
    </dgm:pt>
    <dgm:pt modelId="{8B7525AA-35D7-4A8B-ACB0-E9453812D4AB}" type="pres">
      <dgm:prSet presAssocID="{2E0FA2CC-CF1E-4A9C-BDB2-3596234E1501}" presName="compNode" presStyleCnt="0"/>
      <dgm:spPr/>
    </dgm:pt>
    <dgm:pt modelId="{6E3EDD2E-29F5-47C8-B831-E1FE3E4B0884}" type="pres">
      <dgm:prSet presAssocID="{2E0FA2CC-CF1E-4A9C-BDB2-3596234E1501}" presName="bgRect" presStyleLbl="bgShp" presStyleIdx="1" presStyleCnt="3"/>
      <dgm:spPr/>
    </dgm:pt>
    <dgm:pt modelId="{0F0CEB23-062A-4475-8010-4B05AC89BAA0}" type="pres">
      <dgm:prSet presAssocID="{2E0FA2CC-CF1E-4A9C-BDB2-3596234E150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949E1786-BFD4-4BAC-BD03-B18D87102757}" type="pres">
      <dgm:prSet presAssocID="{2E0FA2CC-CF1E-4A9C-BDB2-3596234E1501}" presName="spaceRect" presStyleCnt="0"/>
      <dgm:spPr/>
    </dgm:pt>
    <dgm:pt modelId="{9C2822B8-1553-4EAD-A94F-B9F04C80FFF8}" type="pres">
      <dgm:prSet presAssocID="{2E0FA2CC-CF1E-4A9C-BDB2-3596234E1501}" presName="parTx" presStyleLbl="revTx" presStyleIdx="1" presStyleCnt="3">
        <dgm:presLayoutVars>
          <dgm:chMax val="0"/>
          <dgm:chPref val="0"/>
        </dgm:presLayoutVars>
      </dgm:prSet>
      <dgm:spPr/>
    </dgm:pt>
    <dgm:pt modelId="{01C894E2-3C4A-4146-84BB-A4E3B57ADAA5}" type="pres">
      <dgm:prSet presAssocID="{68FCC006-453F-489D-B95F-DCF44F4F924C}" presName="sibTrans" presStyleCnt="0"/>
      <dgm:spPr/>
    </dgm:pt>
    <dgm:pt modelId="{74F667B2-E8FE-48D0-9B32-7674D50E859A}" type="pres">
      <dgm:prSet presAssocID="{48EF08F6-13B6-4B44-8F4D-25063B4FD14F}" presName="compNode" presStyleCnt="0"/>
      <dgm:spPr/>
    </dgm:pt>
    <dgm:pt modelId="{E89741C4-16E5-4D2E-B550-4DF1005326B7}" type="pres">
      <dgm:prSet presAssocID="{48EF08F6-13B6-4B44-8F4D-25063B4FD14F}" presName="bgRect" presStyleLbl="bgShp" presStyleIdx="2" presStyleCnt="3"/>
      <dgm:spPr/>
    </dgm:pt>
    <dgm:pt modelId="{F74886A5-D325-4D3C-B327-4AF677A10FFD}" type="pres">
      <dgm:prSet presAssocID="{48EF08F6-13B6-4B44-8F4D-25063B4FD14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itcoin"/>
        </a:ext>
      </dgm:extLst>
    </dgm:pt>
    <dgm:pt modelId="{CD66ACE5-935A-49A3-97B0-99AE4FF9B5B2}" type="pres">
      <dgm:prSet presAssocID="{48EF08F6-13B6-4B44-8F4D-25063B4FD14F}" presName="spaceRect" presStyleCnt="0"/>
      <dgm:spPr/>
    </dgm:pt>
    <dgm:pt modelId="{A2E758CD-85FD-4BE9-8814-BF3D4C7CE6FA}" type="pres">
      <dgm:prSet presAssocID="{48EF08F6-13B6-4B44-8F4D-25063B4FD14F}" presName="parTx" presStyleLbl="revTx" presStyleIdx="2" presStyleCnt="3">
        <dgm:presLayoutVars>
          <dgm:chMax val="0"/>
          <dgm:chPref val="0"/>
        </dgm:presLayoutVars>
      </dgm:prSet>
      <dgm:spPr/>
    </dgm:pt>
  </dgm:ptLst>
  <dgm:cxnLst>
    <dgm:cxn modelId="{4D51E74E-1FF6-4E82-84AA-CCF13C8EFC5D}" type="presOf" srcId="{2E0FA2CC-CF1E-4A9C-BDB2-3596234E1501}" destId="{9C2822B8-1553-4EAD-A94F-B9F04C80FFF8}" srcOrd="0" destOrd="0" presId="urn:microsoft.com/office/officeart/2018/2/layout/IconVerticalSolidList"/>
    <dgm:cxn modelId="{7402807E-E679-41E3-B8CD-0CE0BAAEC0D2}" srcId="{6BDB9C08-7886-4214-9136-341F46446EF8}" destId="{2E0FA2CC-CF1E-4A9C-BDB2-3596234E1501}" srcOrd="1" destOrd="0" parTransId="{DE539B00-A782-45B0-A9C9-3E8C33CCA207}" sibTransId="{68FCC006-453F-489D-B95F-DCF44F4F924C}"/>
    <dgm:cxn modelId="{615D3581-01F5-4159-9DE6-B8F641DDCC5D}" srcId="{6BDB9C08-7886-4214-9136-341F46446EF8}" destId="{48EF08F6-13B6-4B44-8F4D-25063B4FD14F}" srcOrd="2" destOrd="0" parTransId="{78B13036-2944-4F56-A4FA-3DEF31EDC6B4}" sibTransId="{20946AFA-50B3-4337-AF63-3381328D6065}"/>
    <dgm:cxn modelId="{BA1E6697-F270-4A14-B19E-1E2E86C51972}" type="presOf" srcId="{6BDB9C08-7886-4214-9136-341F46446EF8}" destId="{92DA8324-E633-41BB-814C-16C26143218A}" srcOrd="0" destOrd="0" presId="urn:microsoft.com/office/officeart/2018/2/layout/IconVerticalSolidList"/>
    <dgm:cxn modelId="{F2073DA5-8EDD-4F2D-89F7-84DEC1319394}" type="presOf" srcId="{48EF08F6-13B6-4B44-8F4D-25063B4FD14F}" destId="{A2E758CD-85FD-4BE9-8814-BF3D4C7CE6FA}" srcOrd="0" destOrd="0" presId="urn:microsoft.com/office/officeart/2018/2/layout/IconVerticalSolidList"/>
    <dgm:cxn modelId="{8945D2EB-2A85-412C-A51F-91E432BD2622}" srcId="{6BDB9C08-7886-4214-9136-341F46446EF8}" destId="{5ADC7DEF-1A30-4BC2-95AE-FDEE8C2271FC}" srcOrd="0" destOrd="0" parTransId="{FD00EE04-676E-4264-BDE9-CDC5E10F0AA3}" sibTransId="{21C7B46C-86E2-4E80-B688-271A7951F9F5}"/>
    <dgm:cxn modelId="{C054C8F6-056F-4EE6-8807-8CDDCDDAE324}" type="presOf" srcId="{5ADC7DEF-1A30-4BC2-95AE-FDEE8C2271FC}" destId="{53259CAC-8D9D-4D24-A836-C1687025E476}" srcOrd="0" destOrd="0" presId="urn:microsoft.com/office/officeart/2018/2/layout/IconVerticalSolidList"/>
    <dgm:cxn modelId="{A142A151-762A-4237-9606-7C7097593B82}" type="presParOf" srcId="{92DA8324-E633-41BB-814C-16C26143218A}" destId="{D4BD4475-C3E0-4098-917A-69AA7E85B0B3}" srcOrd="0" destOrd="0" presId="urn:microsoft.com/office/officeart/2018/2/layout/IconVerticalSolidList"/>
    <dgm:cxn modelId="{29DF8C92-3B96-45B9-91FB-D95432758706}" type="presParOf" srcId="{D4BD4475-C3E0-4098-917A-69AA7E85B0B3}" destId="{146DCDEB-90AD-4E0A-872E-199DE3198164}" srcOrd="0" destOrd="0" presId="urn:microsoft.com/office/officeart/2018/2/layout/IconVerticalSolidList"/>
    <dgm:cxn modelId="{28013501-7D4D-4479-9186-B1EEF949B50F}" type="presParOf" srcId="{D4BD4475-C3E0-4098-917A-69AA7E85B0B3}" destId="{250A6E1C-322B-4D74-8C06-7E6FD4ADF077}" srcOrd="1" destOrd="0" presId="urn:microsoft.com/office/officeart/2018/2/layout/IconVerticalSolidList"/>
    <dgm:cxn modelId="{483AAC67-33BF-461C-A82A-E47BBA34EE9D}" type="presParOf" srcId="{D4BD4475-C3E0-4098-917A-69AA7E85B0B3}" destId="{729E2BDA-2149-449F-A92F-7060E5678E22}" srcOrd="2" destOrd="0" presId="urn:microsoft.com/office/officeart/2018/2/layout/IconVerticalSolidList"/>
    <dgm:cxn modelId="{18DE037D-E46F-47FC-9338-B2BC845E9624}" type="presParOf" srcId="{D4BD4475-C3E0-4098-917A-69AA7E85B0B3}" destId="{53259CAC-8D9D-4D24-A836-C1687025E476}" srcOrd="3" destOrd="0" presId="urn:microsoft.com/office/officeart/2018/2/layout/IconVerticalSolidList"/>
    <dgm:cxn modelId="{9C33F6E9-A4B1-4393-9CD1-6CE3EDC0F97F}" type="presParOf" srcId="{92DA8324-E633-41BB-814C-16C26143218A}" destId="{E7EF4827-8FCA-465A-AC0D-A9FA08B94BD4}" srcOrd="1" destOrd="0" presId="urn:microsoft.com/office/officeart/2018/2/layout/IconVerticalSolidList"/>
    <dgm:cxn modelId="{58757259-34C5-4826-A013-22D11B4FF7F3}" type="presParOf" srcId="{92DA8324-E633-41BB-814C-16C26143218A}" destId="{8B7525AA-35D7-4A8B-ACB0-E9453812D4AB}" srcOrd="2" destOrd="0" presId="urn:microsoft.com/office/officeart/2018/2/layout/IconVerticalSolidList"/>
    <dgm:cxn modelId="{29875775-4199-4FE0-BD07-0DA9C2DE2D24}" type="presParOf" srcId="{8B7525AA-35D7-4A8B-ACB0-E9453812D4AB}" destId="{6E3EDD2E-29F5-47C8-B831-E1FE3E4B0884}" srcOrd="0" destOrd="0" presId="urn:microsoft.com/office/officeart/2018/2/layout/IconVerticalSolidList"/>
    <dgm:cxn modelId="{EA9F6150-AFA1-473E-82BB-E5AA2EB0FF9A}" type="presParOf" srcId="{8B7525AA-35D7-4A8B-ACB0-E9453812D4AB}" destId="{0F0CEB23-062A-4475-8010-4B05AC89BAA0}" srcOrd="1" destOrd="0" presId="urn:microsoft.com/office/officeart/2018/2/layout/IconVerticalSolidList"/>
    <dgm:cxn modelId="{8F26138B-AFBB-4A6E-94A9-2BE0255EF282}" type="presParOf" srcId="{8B7525AA-35D7-4A8B-ACB0-E9453812D4AB}" destId="{949E1786-BFD4-4BAC-BD03-B18D87102757}" srcOrd="2" destOrd="0" presId="urn:microsoft.com/office/officeart/2018/2/layout/IconVerticalSolidList"/>
    <dgm:cxn modelId="{6BF631B3-7B79-4C10-9EA1-5975B5570FCF}" type="presParOf" srcId="{8B7525AA-35D7-4A8B-ACB0-E9453812D4AB}" destId="{9C2822B8-1553-4EAD-A94F-B9F04C80FFF8}" srcOrd="3" destOrd="0" presId="urn:microsoft.com/office/officeart/2018/2/layout/IconVerticalSolidList"/>
    <dgm:cxn modelId="{16FCECD1-07D0-4739-A3B5-94A376C0A08F}" type="presParOf" srcId="{92DA8324-E633-41BB-814C-16C26143218A}" destId="{01C894E2-3C4A-4146-84BB-A4E3B57ADAA5}" srcOrd="3" destOrd="0" presId="urn:microsoft.com/office/officeart/2018/2/layout/IconVerticalSolidList"/>
    <dgm:cxn modelId="{B4154096-D1E7-4446-9FEB-40CE03AF4B57}" type="presParOf" srcId="{92DA8324-E633-41BB-814C-16C26143218A}" destId="{74F667B2-E8FE-48D0-9B32-7674D50E859A}" srcOrd="4" destOrd="0" presId="urn:microsoft.com/office/officeart/2018/2/layout/IconVerticalSolidList"/>
    <dgm:cxn modelId="{BCBC38C1-46F2-4206-8760-2AF543CDA315}" type="presParOf" srcId="{74F667B2-E8FE-48D0-9B32-7674D50E859A}" destId="{E89741C4-16E5-4D2E-B550-4DF1005326B7}" srcOrd="0" destOrd="0" presId="urn:microsoft.com/office/officeart/2018/2/layout/IconVerticalSolidList"/>
    <dgm:cxn modelId="{2A0117A3-3740-44A3-A781-6A173993C02D}" type="presParOf" srcId="{74F667B2-E8FE-48D0-9B32-7674D50E859A}" destId="{F74886A5-D325-4D3C-B327-4AF677A10FFD}" srcOrd="1" destOrd="0" presId="urn:microsoft.com/office/officeart/2018/2/layout/IconVerticalSolidList"/>
    <dgm:cxn modelId="{CEA308DD-58E7-44F8-A70F-061D148E3A80}" type="presParOf" srcId="{74F667B2-E8FE-48D0-9B32-7674D50E859A}" destId="{CD66ACE5-935A-49A3-97B0-99AE4FF9B5B2}" srcOrd="2" destOrd="0" presId="urn:microsoft.com/office/officeart/2018/2/layout/IconVerticalSolidList"/>
    <dgm:cxn modelId="{764A3D2D-5B6E-4F1E-91C2-5DE740A10F6D}" type="presParOf" srcId="{74F667B2-E8FE-48D0-9B32-7674D50E859A}" destId="{A2E758CD-85FD-4BE9-8814-BF3D4C7CE6F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CAA5D1-4FCF-45CB-A964-92644EA7C0D6}"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BF7709E7-EE8B-4A89-9DC6-96B7E4760DB9}">
      <dgm:prSet/>
      <dgm:spPr/>
      <dgm:t>
        <a:bodyPr/>
        <a:lstStyle/>
        <a:p>
          <a:r>
            <a:rPr lang="en-US"/>
            <a:t>Anecdotes of public perception that assessments &lt; value/sales</a:t>
          </a:r>
        </a:p>
      </dgm:t>
    </dgm:pt>
    <dgm:pt modelId="{9F3BFA1D-6A6F-4926-A363-79F0B0C2BAE5}" type="parTrans" cxnId="{A5C1E47C-5E33-4206-9D8C-BF23D648F5BC}">
      <dgm:prSet/>
      <dgm:spPr/>
      <dgm:t>
        <a:bodyPr/>
        <a:lstStyle/>
        <a:p>
          <a:endParaRPr lang="en-US"/>
        </a:p>
      </dgm:t>
    </dgm:pt>
    <dgm:pt modelId="{F7F7C5F3-542F-48B4-BA89-7D1C0DAE7B26}" type="sibTrans" cxnId="{A5C1E47C-5E33-4206-9D8C-BF23D648F5BC}">
      <dgm:prSet/>
      <dgm:spPr/>
      <dgm:t>
        <a:bodyPr/>
        <a:lstStyle/>
        <a:p>
          <a:endParaRPr lang="en-US"/>
        </a:p>
      </dgm:t>
    </dgm:pt>
    <dgm:pt modelId="{0A4AF254-8070-4659-9844-F49B5E509649}">
      <dgm:prSet/>
      <dgm:spPr/>
      <dgm:t>
        <a:bodyPr/>
        <a:lstStyle/>
        <a:p>
          <a:r>
            <a:rPr lang="en-US" dirty="0"/>
            <a:t>Broad/vague reasons for sale removal as reported on the ratio studies </a:t>
          </a:r>
        </a:p>
      </dgm:t>
    </dgm:pt>
    <dgm:pt modelId="{B57E7A15-04AC-487F-B363-916791298327}" type="parTrans" cxnId="{61A416EC-7486-436C-9A26-DF72D7FCCCF5}">
      <dgm:prSet/>
      <dgm:spPr/>
      <dgm:t>
        <a:bodyPr/>
        <a:lstStyle/>
        <a:p>
          <a:endParaRPr lang="en-US"/>
        </a:p>
      </dgm:t>
    </dgm:pt>
    <dgm:pt modelId="{151DE691-3E8D-4330-8818-671C7B00F4AD}" type="sibTrans" cxnId="{61A416EC-7486-436C-9A26-DF72D7FCCCF5}">
      <dgm:prSet/>
      <dgm:spPr/>
      <dgm:t>
        <a:bodyPr/>
        <a:lstStyle/>
        <a:p>
          <a:endParaRPr lang="en-US"/>
        </a:p>
      </dgm:t>
    </dgm:pt>
    <dgm:pt modelId="{031BDF62-72D7-42CA-BCFE-3C6AF42D74D3}">
      <dgm:prSet/>
      <dgm:spPr/>
      <dgm:t>
        <a:bodyPr/>
        <a:lstStyle/>
        <a:p>
          <a:r>
            <a:rPr lang="en-US" dirty="0"/>
            <a:t>Hesitation to adopt modern technical standards and modify existing technical standards in 50IAC</a:t>
          </a:r>
        </a:p>
      </dgm:t>
    </dgm:pt>
    <dgm:pt modelId="{784A2B4C-E2AA-465F-A138-D0AA7B3621F2}" type="parTrans" cxnId="{8121887D-E46D-45EF-B534-F4A14E0AAA66}">
      <dgm:prSet/>
      <dgm:spPr/>
      <dgm:t>
        <a:bodyPr/>
        <a:lstStyle/>
        <a:p>
          <a:endParaRPr lang="en-US"/>
        </a:p>
      </dgm:t>
    </dgm:pt>
    <dgm:pt modelId="{C8A898ED-5E61-41C5-9543-4B629481FD08}" type="sibTrans" cxnId="{8121887D-E46D-45EF-B534-F4A14E0AAA66}">
      <dgm:prSet/>
      <dgm:spPr/>
      <dgm:t>
        <a:bodyPr/>
        <a:lstStyle/>
        <a:p>
          <a:endParaRPr lang="en-US"/>
        </a:p>
      </dgm:t>
    </dgm:pt>
    <dgm:pt modelId="{448A574E-0F0B-4EDF-B17D-D780CAB9D50D}">
      <dgm:prSet/>
      <dgm:spPr/>
      <dgm:t>
        <a:bodyPr/>
        <a:lstStyle/>
        <a:p>
          <a:r>
            <a:rPr lang="en-US" dirty="0"/>
            <a:t>Difference in mass appraisal and single property appraisal processes and evidence</a:t>
          </a:r>
        </a:p>
      </dgm:t>
    </dgm:pt>
    <dgm:pt modelId="{06B3D719-1DE5-40D3-B789-09A0214D0510}" type="parTrans" cxnId="{15C65689-5741-43FB-B338-E00C3DE43D48}">
      <dgm:prSet/>
      <dgm:spPr/>
      <dgm:t>
        <a:bodyPr/>
        <a:lstStyle/>
        <a:p>
          <a:endParaRPr lang="en-US"/>
        </a:p>
      </dgm:t>
    </dgm:pt>
    <dgm:pt modelId="{7E837BA8-A777-4BF6-8139-331DAE2580FF}" type="sibTrans" cxnId="{15C65689-5741-43FB-B338-E00C3DE43D48}">
      <dgm:prSet/>
      <dgm:spPr/>
      <dgm:t>
        <a:bodyPr/>
        <a:lstStyle/>
        <a:p>
          <a:endParaRPr lang="en-US"/>
        </a:p>
      </dgm:t>
    </dgm:pt>
    <dgm:pt modelId="{FFCA7016-F6EA-49DE-897E-AF9C64BB7AB1}" type="pres">
      <dgm:prSet presAssocID="{06CAA5D1-4FCF-45CB-A964-92644EA7C0D6}" presName="vert0" presStyleCnt="0">
        <dgm:presLayoutVars>
          <dgm:dir/>
          <dgm:animOne val="branch"/>
          <dgm:animLvl val="lvl"/>
        </dgm:presLayoutVars>
      </dgm:prSet>
      <dgm:spPr/>
    </dgm:pt>
    <dgm:pt modelId="{1887B78B-EAAD-4C93-850F-AF21227BA1B1}" type="pres">
      <dgm:prSet presAssocID="{BF7709E7-EE8B-4A89-9DC6-96B7E4760DB9}" presName="thickLine" presStyleLbl="alignNode1" presStyleIdx="0" presStyleCnt="4"/>
      <dgm:spPr/>
    </dgm:pt>
    <dgm:pt modelId="{7C1871F4-8152-4D17-90B9-B225E1A748B4}" type="pres">
      <dgm:prSet presAssocID="{BF7709E7-EE8B-4A89-9DC6-96B7E4760DB9}" presName="horz1" presStyleCnt="0"/>
      <dgm:spPr/>
    </dgm:pt>
    <dgm:pt modelId="{D194D5E4-2EB3-4229-977E-54D8C288C0BD}" type="pres">
      <dgm:prSet presAssocID="{BF7709E7-EE8B-4A89-9DC6-96B7E4760DB9}" presName="tx1" presStyleLbl="revTx" presStyleIdx="0" presStyleCnt="4"/>
      <dgm:spPr/>
    </dgm:pt>
    <dgm:pt modelId="{96B7C4F2-F22A-4B8C-8656-D9CC9D7BEFF9}" type="pres">
      <dgm:prSet presAssocID="{BF7709E7-EE8B-4A89-9DC6-96B7E4760DB9}" presName="vert1" presStyleCnt="0"/>
      <dgm:spPr/>
    </dgm:pt>
    <dgm:pt modelId="{075DDA99-2344-4EED-9568-9230EB67BA71}" type="pres">
      <dgm:prSet presAssocID="{0A4AF254-8070-4659-9844-F49B5E509649}" presName="thickLine" presStyleLbl="alignNode1" presStyleIdx="1" presStyleCnt="4"/>
      <dgm:spPr/>
    </dgm:pt>
    <dgm:pt modelId="{6232D022-95B9-4B8F-8E05-6C59FF015269}" type="pres">
      <dgm:prSet presAssocID="{0A4AF254-8070-4659-9844-F49B5E509649}" presName="horz1" presStyleCnt="0"/>
      <dgm:spPr/>
    </dgm:pt>
    <dgm:pt modelId="{07445F9C-0F84-4646-98D1-96AA579B7174}" type="pres">
      <dgm:prSet presAssocID="{0A4AF254-8070-4659-9844-F49B5E509649}" presName="tx1" presStyleLbl="revTx" presStyleIdx="1" presStyleCnt="4"/>
      <dgm:spPr/>
    </dgm:pt>
    <dgm:pt modelId="{9C0D0EAA-A95C-4C61-A64D-88CBDBD29407}" type="pres">
      <dgm:prSet presAssocID="{0A4AF254-8070-4659-9844-F49B5E509649}" presName="vert1" presStyleCnt="0"/>
      <dgm:spPr/>
    </dgm:pt>
    <dgm:pt modelId="{806905FC-7C4A-4209-8A0B-DA80F0D742D9}" type="pres">
      <dgm:prSet presAssocID="{031BDF62-72D7-42CA-BCFE-3C6AF42D74D3}" presName="thickLine" presStyleLbl="alignNode1" presStyleIdx="2" presStyleCnt="4"/>
      <dgm:spPr/>
    </dgm:pt>
    <dgm:pt modelId="{E9CDC058-41DC-4E49-91A2-657AE156F0FF}" type="pres">
      <dgm:prSet presAssocID="{031BDF62-72D7-42CA-BCFE-3C6AF42D74D3}" presName="horz1" presStyleCnt="0"/>
      <dgm:spPr/>
    </dgm:pt>
    <dgm:pt modelId="{0C9B325B-6E47-4A2B-9CF8-B68A134EEB78}" type="pres">
      <dgm:prSet presAssocID="{031BDF62-72D7-42CA-BCFE-3C6AF42D74D3}" presName="tx1" presStyleLbl="revTx" presStyleIdx="2" presStyleCnt="4"/>
      <dgm:spPr/>
    </dgm:pt>
    <dgm:pt modelId="{AEAEBEC3-5CC5-4516-AFC0-2B69998C1BFC}" type="pres">
      <dgm:prSet presAssocID="{031BDF62-72D7-42CA-BCFE-3C6AF42D74D3}" presName="vert1" presStyleCnt="0"/>
      <dgm:spPr/>
    </dgm:pt>
    <dgm:pt modelId="{EC672E73-966E-4D72-917F-C90643AD8317}" type="pres">
      <dgm:prSet presAssocID="{448A574E-0F0B-4EDF-B17D-D780CAB9D50D}" presName="thickLine" presStyleLbl="alignNode1" presStyleIdx="3" presStyleCnt="4"/>
      <dgm:spPr/>
    </dgm:pt>
    <dgm:pt modelId="{AC82398C-E53E-465C-B24B-CA0953E19FB5}" type="pres">
      <dgm:prSet presAssocID="{448A574E-0F0B-4EDF-B17D-D780CAB9D50D}" presName="horz1" presStyleCnt="0"/>
      <dgm:spPr/>
    </dgm:pt>
    <dgm:pt modelId="{7DBD3197-C0BC-4918-B958-6BC23F1A68BA}" type="pres">
      <dgm:prSet presAssocID="{448A574E-0F0B-4EDF-B17D-D780CAB9D50D}" presName="tx1" presStyleLbl="revTx" presStyleIdx="3" presStyleCnt="4"/>
      <dgm:spPr/>
    </dgm:pt>
    <dgm:pt modelId="{26DCF964-CA9D-4A6A-8142-4BAD7F4FA9F0}" type="pres">
      <dgm:prSet presAssocID="{448A574E-0F0B-4EDF-B17D-D780CAB9D50D}" presName="vert1" presStyleCnt="0"/>
      <dgm:spPr/>
    </dgm:pt>
  </dgm:ptLst>
  <dgm:cxnLst>
    <dgm:cxn modelId="{3D53B005-6188-445C-B2C6-447DD5867C15}" type="presOf" srcId="{448A574E-0F0B-4EDF-B17D-D780CAB9D50D}" destId="{7DBD3197-C0BC-4918-B958-6BC23F1A68BA}" srcOrd="0" destOrd="0" presId="urn:microsoft.com/office/officeart/2008/layout/LinedList"/>
    <dgm:cxn modelId="{97D96416-F6ED-4C08-AA9F-D542FF71CCED}" type="presOf" srcId="{06CAA5D1-4FCF-45CB-A964-92644EA7C0D6}" destId="{FFCA7016-F6EA-49DE-897E-AF9C64BB7AB1}" srcOrd="0" destOrd="0" presId="urn:microsoft.com/office/officeart/2008/layout/LinedList"/>
    <dgm:cxn modelId="{A5C1E47C-5E33-4206-9D8C-BF23D648F5BC}" srcId="{06CAA5D1-4FCF-45CB-A964-92644EA7C0D6}" destId="{BF7709E7-EE8B-4A89-9DC6-96B7E4760DB9}" srcOrd="0" destOrd="0" parTransId="{9F3BFA1D-6A6F-4926-A363-79F0B0C2BAE5}" sibTransId="{F7F7C5F3-542F-48B4-BA89-7D1C0DAE7B26}"/>
    <dgm:cxn modelId="{8121887D-E46D-45EF-B534-F4A14E0AAA66}" srcId="{06CAA5D1-4FCF-45CB-A964-92644EA7C0D6}" destId="{031BDF62-72D7-42CA-BCFE-3C6AF42D74D3}" srcOrd="2" destOrd="0" parTransId="{784A2B4C-E2AA-465F-A138-D0AA7B3621F2}" sibTransId="{C8A898ED-5E61-41C5-9543-4B629481FD08}"/>
    <dgm:cxn modelId="{15C65689-5741-43FB-B338-E00C3DE43D48}" srcId="{06CAA5D1-4FCF-45CB-A964-92644EA7C0D6}" destId="{448A574E-0F0B-4EDF-B17D-D780CAB9D50D}" srcOrd="3" destOrd="0" parTransId="{06B3D719-1DE5-40D3-B789-09A0214D0510}" sibTransId="{7E837BA8-A777-4BF6-8139-331DAE2580FF}"/>
    <dgm:cxn modelId="{1E9CBF9A-2FEE-4013-9E72-3B071513A8C1}" type="presOf" srcId="{0A4AF254-8070-4659-9844-F49B5E509649}" destId="{07445F9C-0F84-4646-98D1-96AA579B7174}" srcOrd="0" destOrd="0" presId="urn:microsoft.com/office/officeart/2008/layout/LinedList"/>
    <dgm:cxn modelId="{84467F9F-30B2-4740-AA55-3AC40E99D1F6}" type="presOf" srcId="{BF7709E7-EE8B-4A89-9DC6-96B7E4760DB9}" destId="{D194D5E4-2EB3-4229-977E-54D8C288C0BD}" srcOrd="0" destOrd="0" presId="urn:microsoft.com/office/officeart/2008/layout/LinedList"/>
    <dgm:cxn modelId="{F1DDFFB2-E15A-441D-AE8C-4BD673B6003C}" type="presOf" srcId="{031BDF62-72D7-42CA-BCFE-3C6AF42D74D3}" destId="{0C9B325B-6E47-4A2B-9CF8-B68A134EEB78}" srcOrd="0" destOrd="0" presId="urn:microsoft.com/office/officeart/2008/layout/LinedList"/>
    <dgm:cxn modelId="{61A416EC-7486-436C-9A26-DF72D7FCCCF5}" srcId="{06CAA5D1-4FCF-45CB-A964-92644EA7C0D6}" destId="{0A4AF254-8070-4659-9844-F49B5E509649}" srcOrd="1" destOrd="0" parTransId="{B57E7A15-04AC-487F-B363-916791298327}" sibTransId="{151DE691-3E8D-4330-8818-671C7B00F4AD}"/>
    <dgm:cxn modelId="{406E1206-C01C-4663-8F7D-2C1B27DC4E14}" type="presParOf" srcId="{FFCA7016-F6EA-49DE-897E-AF9C64BB7AB1}" destId="{1887B78B-EAAD-4C93-850F-AF21227BA1B1}" srcOrd="0" destOrd="0" presId="urn:microsoft.com/office/officeart/2008/layout/LinedList"/>
    <dgm:cxn modelId="{179B1626-1A7A-4E68-BE52-71D372226107}" type="presParOf" srcId="{FFCA7016-F6EA-49DE-897E-AF9C64BB7AB1}" destId="{7C1871F4-8152-4D17-90B9-B225E1A748B4}" srcOrd="1" destOrd="0" presId="urn:microsoft.com/office/officeart/2008/layout/LinedList"/>
    <dgm:cxn modelId="{B5D041E0-BC6B-4857-9166-565C1B77EF9C}" type="presParOf" srcId="{7C1871F4-8152-4D17-90B9-B225E1A748B4}" destId="{D194D5E4-2EB3-4229-977E-54D8C288C0BD}" srcOrd="0" destOrd="0" presId="urn:microsoft.com/office/officeart/2008/layout/LinedList"/>
    <dgm:cxn modelId="{54676E50-5E5B-4BA4-B500-52F4DF533BD8}" type="presParOf" srcId="{7C1871F4-8152-4D17-90B9-B225E1A748B4}" destId="{96B7C4F2-F22A-4B8C-8656-D9CC9D7BEFF9}" srcOrd="1" destOrd="0" presId="urn:microsoft.com/office/officeart/2008/layout/LinedList"/>
    <dgm:cxn modelId="{49C99281-91E6-4C25-B773-BC4C342E1AAE}" type="presParOf" srcId="{FFCA7016-F6EA-49DE-897E-AF9C64BB7AB1}" destId="{075DDA99-2344-4EED-9568-9230EB67BA71}" srcOrd="2" destOrd="0" presId="urn:microsoft.com/office/officeart/2008/layout/LinedList"/>
    <dgm:cxn modelId="{C9764686-674C-4109-AD9D-52C5A035C0AB}" type="presParOf" srcId="{FFCA7016-F6EA-49DE-897E-AF9C64BB7AB1}" destId="{6232D022-95B9-4B8F-8E05-6C59FF015269}" srcOrd="3" destOrd="0" presId="urn:microsoft.com/office/officeart/2008/layout/LinedList"/>
    <dgm:cxn modelId="{574EAD8E-112E-4AA5-9433-EC1DF71D81EA}" type="presParOf" srcId="{6232D022-95B9-4B8F-8E05-6C59FF015269}" destId="{07445F9C-0F84-4646-98D1-96AA579B7174}" srcOrd="0" destOrd="0" presId="urn:microsoft.com/office/officeart/2008/layout/LinedList"/>
    <dgm:cxn modelId="{3F017A97-86E0-4401-87EF-1D210C508663}" type="presParOf" srcId="{6232D022-95B9-4B8F-8E05-6C59FF015269}" destId="{9C0D0EAA-A95C-4C61-A64D-88CBDBD29407}" srcOrd="1" destOrd="0" presId="urn:microsoft.com/office/officeart/2008/layout/LinedList"/>
    <dgm:cxn modelId="{73446C9C-048B-420B-BA45-956DEC779B22}" type="presParOf" srcId="{FFCA7016-F6EA-49DE-897E-AF9C64BB7AB1}" destId="{806905FC-7C4A-4209-8A0B-DA80F0D742D9}" srcOrd="4" destOrd="0" presId="urn:microsoft.com/office/officeart/2008/layout/LinedList"/>
    <dgm:cxn modelId="{3CD6B8A8-1D59-4237-99BE-DA831D05C625}" type="presParOf" srcId="{FFCA7016-F6EA-49DE-897E-AF9C64BB7AB1}" destId="{E9CDC058-41DC-4E49-91A2-657AE156F0FF}" srcOrd="5" destOrd="0" presId="urn:microsoft.com/office/officeart/2008/layout/LinedList"/>
    <dgm:cxn modelId="{FFD97FE8-11D2-49EF-B608-9804C2B734A6}" type="presParOf" srcId="{E9CDC058-41DC-4E49-91A2-657AE156F0FF}" destId="{0C9B325B-6E47-4A2B-9CF8-B68A134EEB78}" srcOrd="0" destOrd="0" presId="urn:microsoft.com/office/officeart/2008/layout/LinedList"/>
    <dgm:cxn modelId="{B196669B-3732-4D7E-9D04-3A88EA2672A6}" type="presParOf" srcId="{E9CDC058-41DC-4E49-91A2-657AE156F0FF}" destId="{AEAEBEC3-5CC5-4516-AFC0-2B69998C1BFC}" srcOrd="1" destOrd="0" presId="urn:microsoft.com/office/officeart/2008/layout/LinedList"/>
    <dgm:cxn modelId="{9145FA84-7FE5-4068-AAFE-14B01A8F2160}" type="presParOf" srcId="{FFCA7016-F6EA-49DE-897E-AF9C64BB7AB1}" destId="{EC672E73-966E-4D72-917F-C90643AD8317}" srcOrd="6" destOrd="0" presId="urn:microsoft.com/office/officeart/2008/layout/LinedList"/>
    <dgm:cxn modelId="{2D7F7807-EBC7-408C-B9FF-5323FC1864EE}" type="presParOf" srcId="{FFCA7016-F6EA-49DE-897E-AF9C64BB7AB1}" destId="{AC82398C-E53E-465C-B24B-CA0953E19FB5}" srcOrd="7" destOrd="0" presId="urn:microsoft.com/office/officeart/2008/layout/LinedList"/>
    <dgm:cxn modelId="{49CEB28D-7AC8-4335-A1F8-4C7E4148DAA2}" type="presParOf" srcId="{AC82398C-E53E-465C-B24B-CA0953E19FB5}" destId="{7DBD3197-C0BC-4918-B958-6BC23F1A68BA}" srcOrd="0" destOrd="0" presId="urn:microsoft.com/office/officeart/2008/layout/LinedList"/>
    <dgm:cxn modelId="{19299A70-04FE-4FE7-8AA7-495B2FF6927E}" type="presParOf" srcId="{AC82398C-E53E-465C-B24B-CA0953E19FB5}" destId="{26DCF964-CA9D-4A6A-8142-4BAD7F4FA9F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DCDEB-90AD-4E0A-872E-199DE3198164}">
      <dsp:nvSpPr>
        <dsp:cNvPr id="0" name=""/>
        <dsp:cNvSpPr/>
      </dsp:nvSpPr>
      <dsp:spPr>
        <a:xfrm>
          <a:off x="0" y="1229"/>
          <a:ext cx="5607050" cy="4176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0A6E1C-322B-4D74-8C06-7E6FD4ADF077}">
      <dsp:nvSpPr>
        <dsp:cNvPr id="0" name=""/>
        <dsp:cNvSpPr/>
      </dsp:nvSpPr>
      <dsp:spPr>
        <a:xfrm>
          <a:off x="12633" y="10626"/>
          <a:ext cx="22970" cy="22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3259CAC-8D9D-4D24-A836-C1687025E476}">
      <dsp:nvSpPr>
        <dsp:cNvPr id="0" name=""/>
        <dsp:cNvSpPr/>
      </dsp:nvSpPr>
      <dsp:spPr>
        <a:xfrm>
          <a:off x="48237" y="1229"/>
          <a:ext cx="5312213" cy="1503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20" tIns="159120" rIns="159120" bIns="159120" numCol="1" spcCol="1270" anchor="ctr" anchorCtr="0">
          <a:noAutofit/>
        </a:bodyPr>
        <a:lstStyle/>
        <a:p>
          <a:pPr marL="0" lvl="0" indent="0" algn="l" defTabSz="622300">
            <a:lnSpc>
              <a:spcPct val="100000"/>
            </a:lnSpc>
            <a:spcBef>
              <a:spcPct val="0"/>
            </a:spcBef>
            <a:spcAft>
              <a:spcPct val="35000"/>
            </a:spcAft>
            <a:buNone/>
          </a:pPr>
          <a:r>
            <a:rPr lang="en-US" sz="1400" kern="1200" dirty="0"/>
            <a:t>Mass Appraisal:  The process of valuing a group of properties as of a given date, using standard methods, employing common data, and allowing for statistical testing.</a:t>
          </a:r>
        </a:p>
      </dsp:txBody>
      <dsp:txXfrm>
        <a:off x="48237" y="1229"/>
        <a:ext cx="5312213" cy="1503493"/>
      </dsp:txXfrm>
    </dsp:sp>
    <dsp:sp modelId="{6E3EDD2E-29F5-47C8-B831-E1FE3E4B0884}">
      <dsp:nvSpPr>
        <dsp:cNvPr id="0" name=""/>
        <dsp:cNvSpPr/>
      </dsp:nvSpPr>
      <dsp:spPr>
        <a:xfrm>
          <a:off x="0" y="1705188"/>
          <a:ext cx="5607050" cy="4176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0CEB23-062A-4475-8010-4B05AC89BAA0}">
      <dsp:nvSpPr>
        <dsp:cNvPr id="0" name=""/>
        <dsp:cNvSpPr/>
      </dsp:nvSpPr>
      <dsp:spPr>
        <a:xfrm>
          <a:off x="12633" y="1714585"/>
          <a:ext cx="22970" cy="22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C2822B8-1553-4EAD-A94F-B9F04C80FFF8}">
      <dsp:nvSpPr>
        <dsp:cNvPr id="0" name=""/>
        <dsp:cNvSpPr/>
      </dsp:nvSpPr>
      <dsp:spPr>
        <a:xfrm>
          <a:off x="48237" y="1705188"/>
          <a:ext cx="5312213" cy="1503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20" tIns="159120" rIns="159120" bIns="159120" numCol="1" spcCol="1270" anchor="ctr" anchorCtr="0">
          <a:noAutofit/>
        </a:bodyPr>
        <a:lstStyle/>
        <a:p>
          <a:pPr marL="0" lvl="0" indent="0" algn="l" defTabSz="622300">
            <a:lnSpc>
              <a:spcPct val="100000"/>
            </a:lnSpc>
            <a:spcBef>
              <a:spcPct val="0"/>
            </a:spcBef>
            <a:spcAft>
              <a:spcPct val="35000"/>
            </a:spcAft>
            <a:buNone/>
          </a:pPr>
          <a:r>
            <a:rPr lang="en-US" sz="1400" kern="1200" dirty="0"/>
            <a:t>Market Value:  The most probable price, as of a specified date, in cash, or in terms equivalent to cash, or in other precisely revealed terms, for which the specified property rights should sell after reasonable exposure in a competitive market under all conditions requisite to a fair sale, with the buyer and seller each acting prudently, knowledgeably, and for self interest, and assuming that neither is under undue duress.</a:t>
          </a:r>
        </a:p>
      </dsp:txBody>
      <dsp:txXfrm>
        <a:off x="48237" y="1705188"/>
        <a:ext cx="5312213" cy="1503493"/>
      </dsp:txXfrm>
    </dsp:sp>
    <dsp:sp modelId="{E89741C4-16E5-4D2E-B550-4DF1005326B7}">
      <dsp:nvSpPr>
        <dsp:cNvPr id="0" name=""/>
        <dsp:cNvSpPr/>
      </dsp:nvSpPr>
      <dsp:spPr>
        <a:xfrm>
          <a:off x="0" y="3409147"/>
          <a:ext cx="5607050" cy="4176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4886A5-D325-4D3C-B327-4AF677A10FFD}">
      <dsp:nvSpPr>
        <dsp:cNvPr id="0" name=""/>
        <dsp:cNvSpPr/>
      </dsp:nvSpPr>
      <dsp:spPr>
        <a:xfrm>
          <a:off x="12633" y="3418544"/>
          <a:ext cx="22970" cy="2297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2E758CD-85FD-4BE9-8814-BF3D4C7CE6FA}">
      <dsp:nvSpPr>
        <dsp:cNvPr id="0" name=""/>
        <dsp:cNvSpPr/>
      </dsp:nvSpPr>
      <dsp:spPr>
        <a:xfrm>
          <a:off x="48237" y="3409147"/>
          <a:ext cx="5312213" cy="1503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20" tIns="159120" rIns="159120" bIns="159120" numCol="1" spcCol="1270" anchor="ctr" anchorCtr="0">
          <a:noAutofit/>
        </a:bodyPr>
        <a:lstStyle/>
        <a:p>
          <a:pPr marL="0" lvl="0" indent="0" algn="l" defTabSz="622300">
            <a:lnSpc>
              <a:spcPct val="100000"/>
            </a:lnSpc>
            <a:spcBef>
              <a:spcPct val="0"/>
            </a:spcBef>
            <a:spcAft>
              <a:spcPct val="35000"/>
            </a:spcAft>
            <a:buNone/>
          </a:pPr>
          <a:r>
            <a:rPr lang="en-US" sz="1400" kern="1200" dirty="0"/>
            <a:t>Ratio Study:  A study of the relationship between appraised or assessed values and market values. Indicators of market values may be either sales (sales ratio study) or independent “expert” appraisals (appraisal ratio study). Of common interest in ratio studies are the level of uniformity of the appraisal or assessments.</a:t>
          </a:r>
        </a:p>
      </dsp:txBody>
      <dsp:txXfrm>
        <a:off x="48237" y="3409147"/>
        <a:ext cx="5312213" cy="15034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87B78B-EAAD-4C93-850F-AF21227BA1B1}">
      <dsp:nvSpPr>
        <dsp:cNvPr id="0" name=""/>
        <dsp:cNvSpPr/>
      </dsp:nvSpPr>
      <dsp:spPr>
        <a:xfrm>
          <a:off x="0" y="0"/>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94D5E4-2EB3-4229-977E-54D8C288C0BD}">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Anecdotes of public perception that assessments &lt; value/sales</a:t>
          </a:r>
        </a:p>
      </dsp:txBody>
      <dsp:txXfrm>
        <a:off x="0" y="0"/>
        <a:ext cx="6492875" cy="1276350"/>
      </dsp:txXfrm>
    </dsp:sp>
    <dsp:sp modelId="{075DDA99-2344-4EED-9568-9230EB67BA71}">
      <dsp:nvSpPr>
        <dsp:cNvPr id="0" name=""/>
        <dsp:cNvSpPr/>
      </dsp:nvSpPr>
      <dsp:spPr>
        <a:xfrm>
          <a:off x="0" y="1276350"/>
          <a:ext cx="6492875" cy="0"/>
        </a:xfrm>
        <a:prstGeom prst="line">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445F9C-0F84-4646-98D1-96AA579B7174}">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Broad/vague reasons for sale removal as reported on the ratio studies </a:t>
          </a:r>
        </a:p>
      </dsp:txBody>
      <dsp:txXfrm>
        <a:off x="0" y="1276350"/>
        <a:ext cx="6492875" cy="1276350"/>
      </dsp:txXfrm>
    </dsp:sp>
    <dsp:sp modelId="{806905FC-7C4A-4209-8A0B-DA80F0D742D9}">
      <dsp:nvSpPr>
        <dsp:cNvPr id="0" name=""/>
        <dsp:cNvSpPr/>
      </dsp:nvSpPr>
      <dsp:spPr>
        <a:xfrm>
          <a:off x="0" y="2552700"/>
          <a:ext cx="6492875"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9B325B-6E47-4A2B-9CF8-B68A134EEB78}">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Hesitation to adopt modern technical standards and modify existing technical standards in 50IAC</a:t>
          </a:r>
        </a:p>
      </dsp:txBody>
      <dsp:txXfrm>
        <a:off x="0" y="2552700"/>
        <a:ext cx="6492875" cy="1276350"/>
      </dsp:txXfrm>
    </dsp:sp>
    <dsp:sp modelId="{EC672E73-966E-4D72-917F-C90643AD8317}">
      <dsp:nvSpPr>
        <dsp:cNvPr id="0" name=""/>
        <dsp:cNvSpPr/>
      </dsp:nvSpPr>
      <dsp:spPr>
        <a:xfrm>
          <a:off x="0" y="3829050"/>
          <a:ext cx="6492875" cy="0"/>
        </a:xfrm>
        <a:prstGeom prst="line">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BD3197-C0BC-4918-B958-6BC23F1A68BA}">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Difference in mass appraisal and single property appraisal processes and evidence</a:t>
          </a:r>
        </a:p>
      </dsp:txBody>
      <dsp:txXfrm>
        <a:off x="0" y="3829050"/>
        <a:ext cx="6492875" cy="127635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ACD876-05EB-4980-B61C-46AF50A3F285}" type="datetimeFigureOut">
              <a:rPr lang="en-US" smtClean="0"/>
              <a:t>5/20/2020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2428007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8ACD876-05EB-4980-B61C-46AF50A3F285}"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292607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ACD876-05EB-4980-B61C-46AF50A3F285}"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1602752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ACD876-05EB-4980-B61C-46AF50A3F285}"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2509252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ACD876-05EB-4980-B61C-46AF50A3F285}"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440008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ACD876-05EB-4980-B61C-46AF50A3F285}"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1780124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ACD876-05EB-4980-B61C-46AF50A3F285}"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778774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ACD876-05EB-4980-B61C-46AF50A3F285}"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3608451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ACD876-05EB-4980-B61C-46AF50A3F285}"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1933659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ACD876-05EB-4980-B61C-46AF50A3F285}"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576682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ACD876-05EB-4980-B61C-46AF50A3F285}"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2495431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ACD876-05EB-4980-B61C-46AF50A3F285}"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356748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ACD876-05EB-4980-B61C-46AF50A3F285}" type="datetimeFigureOut">
              <a:rPr lang="en-US" smtClean="0"/>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2316813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ACD876-05EB-4980-B61C-46AF50A3F285}" type="datetimeFigureOut">
              <a:rPr lang="en-US" smtClean="0"/>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90630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CD876-05EB-4980-B61C-46AF50A3F285}" type="datetimeFigureOut">
              <a:rPr lang="en-US" smtClean="0"/>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2992218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8ACD876-05EB-4980-B61C-46AF50A3F285}"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2914274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8ACD876-05EB-4980-B61C-46AF50A3F285}"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56838-E4D1-4294-AC04-D24B0B94A01B}" type="slidenum">
              <a:rPr lang="en-US" smtClean="0"/>
              <a:t>‹#›</a:t>
            </a:fld>
            <a:endParaRPr lang="en-US"/>
          </a:p>
        </p:txBody>
      </p:sp>
    </p:spTree>
    <p:extLst>
      <p:ext uri="{BB962C8B-B14F-4D97-AF65-F5344CB8AC3E}">
        <p14:creationId xmlns:p14="http://schemas.microsoft.com/office/powerpoint/2010/main" val="257895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8ACD876-05EB-4980-B61C-46AF50A3F285}" type="datetimeFigureOut">
              <a:rPr lang="en-US" smtClean="0"/>
              <a:t>5/20/2020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2956838-E4D1-4294-AC04-D24B0B94A01B}" type="slidenum">
              <a:rPr lang="en-US" smtClean="0"/>
              <a:t>‹#›</a:t>
            </a:fld>
            <a:endParaRPr lang="en-US"/>
          </a:p>
        </p:txBody>
      </p:sp>
    </p:spTree>
    <p:extLst>
      <p:ext uri="{BB962C8B-B14F-4D97-AF65-F5344CB8AC3E}">
        <p14:creationId xmlns:p14="http://schemas.microsoft.com/office/powerpoint/2010/main" val="70031683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5A92FE9-DB05-4D0D-AF5A-BE8664B9FF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3D9B26A-5143-49A7-BA98-D871D5BD71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526211" y="1"/>
            <a:ext cx="5014912" cy="6857999"/>
            <a:chOff x="2928938" y="-4763"/>
            <a:chExt cx="5014912" cy="6862763"/>
          </a:xfrm>
        </p:grpSpPr>
        <p:sp>
          <p:nvSpPr>
            <p:cNvPr id="11" name="Freeform 6">
              <a:extLst>
                <a:ext uri="{FF2B5EF4-FFF2-40B4-BE49-F238E27FC236}">
                  <a16:creationId xmlns:a16="http://schemas.microsoft.com/office/drawing/2014/main" id="{68B85E55-A2A1-4682-B891-F201358A92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1" name="Freeform 7">
              <a:extLst>
                <a:ext uri="{FF2B5EF4-FFF2-40B4-BE49-F238E27FC236}">
                  <a16:creationId xmlns:a16="http://schemas.microsoft.com/office/drawing/2014/main" id="{45EF6EDB-9B5D-49E9-96FA-1AE08BF95E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3" name="Freeform 12">
              <a:extLst>
                <a:ext uri="{FF2B5EF4-FFF2-40B4-BE49-F238E27FC236}">
                  <a16:creationId xmlns:a16="http://schemas.microsoft.com/office/drawing/2014/main" id="{38338226-D6E2-4EEE-B271-DB4BD096DB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22" name="Freeform 13">
              <a:extLst>
                <a:ext uri="{FF2B5EF4-FFF2-40B4-BE49-F238E27FC236}">
                  <a16:creationId xmlns:a16="http://schemas.microsoft.com/office/drawing/2014/main" id="{4878FB48-17B3-4A11-8025-DE0945CD4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5" name="Freeform 14">
              <a:extLst>
                <a:ext uri="{FF2B5EF4-FFF2-40B4-BE49-F238E27FC236}">
                  <a16:creationId xmlns:a16="http://schemas.microsoft.com/office/drawing/2014/main" id="{4150A21C-DD6D-4D3C-9E95-7A3CA263B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3" name="Freeform 15">
              <a:extLst>
                <a:ext uri="{FF2B5EF4-FFF2-40B4-BE49-F238E27FC236}">
                  <a16:creationId xmlns:a16="http://schemas.microsoft.com/office/drawing/2014/main" id="{7505BF04-104D-4180-A284-42FCD6B04D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p:nvSpPr>
          <p:cNvPr id="2" name="Title 1">
            <a:extLst>
              <a:ext uri="{FF2B5EF4-FFF2-40B4-BE49-F238E27FC236}">
                <a16:creationId xmlns:a16="http://schemas.microsoft.com/office/drawing/2014/main" id="{3261563D-8425-4396-868B-73AB591C6F64}"/>
              </a:ext>
            </a:extLst>
          </p:cNvPr>
          <p:cNvSpPr>
            <a:spLocks noGrp="1"/>
          </p:cNvSpPr>
          <p:nvPr>
            <p:ph type="ctrTitle"/>
          </p:nvPr>
        </p:nvSpPr>
        <p:spPr>
          <a:xfrm>
            <a:off x="1018190" y="924232"/>
            <a:ext cx="8174971" cy="3285866"/>
          </a:xfrm>
        </p:spPr>
        <p:txBody>
          <a:bodyPr>
            <a:normAutofit/>
          </a:bodyPr>
          <a:lstStyle/>
          <a:p>
            <a:pPr algn="l"/>
            <a:r>
              <a:rPr lang="en-US" sz="6200" dirty="0"/>
              <a:t>TRENDS IN ASSESSMENT</a:t>
            </a:r>
          </a:p>
        </p:txBody>
      </p:sp>
      <p:sp>
        <p:nvSpPr>
          <p:cNvPr id="3" name="Subtitle 2">
            <a:extLst>
              <a:ext uri="{FF2B5EF4-FFF2-40B4-BE49-F238E27FC236}">
                <a16:creationId xmlns:a16="http://schemas.microsoft.com/office/drawing/2014/main" id="{062EDD26-E507-4B45-A2FA-651D12867868}"/>
              </a:ext>
            </a:extLst>
          </p:cNvPr>
          <p:cNvSpPr>
            <a:spLocks noGrp="1"/>
          </p:cNvSpPr>
          <p:nvPr>
            <p:ph type="subTitle" idx="1"/>
          </p:nvPr>
        </p:nvSpPr>
        <p:spPr>
          <a:xfrm>
            <a:off x="1018190" y="4210098"/>
            <a:ext cx="7178070" cy="863348"/>
          </a:xfrm>
        </p:spPr>
        <p:txBody>
          <a:bodyPr>
            <a:normAutofit/>
          </a:bodyPr>
          <a:lstStyle/>
          <a:p>
            <a:pPr algn="l"/>
            <a:r>
              <a:rPr lang="en-US"/>
              <a:t>A data-driven approach to analyze the performance of the Indiana Assessment system in context of sales</a:t>
            </a:r>
          </a:p>
        </p:txBody>
      </p:sp>
    </p:spTree>
    <p:extLst>
      <p:ext uri="{BB962C8B-B14F-4D97-AF65-F5344CB8AC3E}">
        <p14:creationId xmlns:p14="http://schemas.microsoft.com/office/powerpoint/2010/main" val="276806117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FFDFDE97-4A97-47C3-A34F-FC7FD441CB8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10" name="Freeform 6">
              <a:extLst>
                <a:ext uri="{FF2B5EF4-FFF2-40B4-BE49-F238E27FC236}">
                  <a16:creationId xmlns:a16="http://schemas.microsoft.com/office/drawing/2014/main" id="{5929D068-05C4-4FD7-805E-67B98DC00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1" name="Freeform 7">
              <a:extLst>
                <a:ext uri="{FF2B5EF4-FFF2-40B4-BE49-F238E27FC236}">
                  <a16:creationId xmlns:a16="http://schemas.microsoft.com/office/drawing/2014/main" id="{802E4133-42B8-4E61-88E6-34AA552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2" name="Freeform 9">
              <a:extLst>
                <a:ext uri="{FF2B5EF4-FFF2-40B4-BE49-F238E27FC236}">
                  <a16:creationId xmlns:a16="http://schemas.microsoft.com/office/drawing/2014/main" id="{3FA7762F-EFA7-4921-8668-F1C73A0D5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3" name="Freeform 10">
              <a:extLst>
                <a:ext uri="{FF2B5EF4-FFF2-40B4-BE49-F238E27FC236}">
                  <a16:creationId xmlns:a16="http://schemas.microsoft.com/office/drawing/2014/main" id="{22FFCE41-B971-4162-8DF9-DBF817DDA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4" name="Freeform 11">
              <a:extLst>
                <a:ext uri="{FF2B5EF4-FFF2-40B4-BE49-F238E27FC236}">
                  <a16:creationId xmlns:a16="http://schemas.microsoft.com/office/drawing/2014/main" id="{90D48A4B-3F05-4D98-B608-F5E23EA0D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5" name="Freeform 12">
              <a:extLst>
                <a:ext uri="{FF2B5EF4-FFF2-40B4-BE49-F238E27FC236}">
                  <a16:creationId xmlns:a16="http://schemas.microsoft.com/office/drawing/2014/main" id="{AF334AC8-D046-47E1-BCFA-12AF52A42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957EF5DC-A7C4-438B-B6CC-AA016F575106}"/>
              </a:ext>
            </a:extLst>
          </p:cNvPr>
          <p:cNvSpPr>
            <a:spLocks noGrp="1"/>
          </p:cNvSpPr>
          <p:nvPr>
            <p:ph type="title"/>
          </p:nvPr>
        </p:nvSpPr>
        <p:spPr>
          <a:xfrm>
            <a:off x="4089399" y="4562856"/>
            <a:ext cx="7413623" cy="898149"/>
          </a:xfrm>
        </p:spPr>
        <p:txBody>
          <a:bodyPr vert="horz" lIns="91440" tIns="45720" rIns="91440" bIns="45720" rtlCol="0" anchor="b">
            <a:normAutofit/>
          </a:bodyPr>
          <a:lstStyle/>
          <a:p>
            <a:pPr algn="r">
              <a:lnSpc>
                <a:spcPct val="90000"/>
              </a:lnSpc>
            </a:pPr>
            <a:r>
              <a:rPr lang="en-US" sz="4100"/>
              <a:t>N &amp; Vital Trimming Stats - IAAO</a:t>
            </a:r>
          </a:p>
        </p:txBody>
      </p:sp>
      <p:sp>
        <p:nvSpPr>
          <p:cNvPr id="3" name="Content Placeholder 2">
            <a:extLst>
              <a:ext uri="{FF2B5EF4-FFF2-40B4-BE49-F238E27FC236}">
                <a16:creationId xmlns:a16="http://schemas.microsoft.com/office/drawing/2014/main" id="{6085BC48-BF48-4E4E-95AC-D6433D874F49}"/>
              </a:ext>
            </a:extLst>
          </p:cNvPr>
          <p:cNvSpPr>
            <a:spLocks noGrp="1"/>
          </p:cNvSpPr>
          <p:nvPr>
            <p:ph idx="1"/>
          </p:nvPr>
        </p:nvSpPr>
        <p:spPr>
          <a:xfrm>
            <a:off x="4515377" y="5461005"/>
            <a:ext cx="6987645" cy="423328"/>
          </a:xfrm>
        </p:spPr>
        <p:txBody>
          <a:bodyPr vert="horz" lIns="91440" tIns="45720" rIns="91440" bIns="45720" rtlCol="0" anchor="t">
            <a:normAutofit/>
          </a:bodyPr>
          <a:lstStyle/>
          <a:p>
            <a:pPr marL="0" indent="0" algn="r">
              <a:buNone/>
            </a:pPr>
            <a:r>
              <a:rPr lang="en-US" sz="1800"/>
              <a:t>Trimming Limitation: IAAO 2013 Guide to Ratio Studies p.54</a:t>
            </a:r>
          </a:p>
        </p:txBody>
      </p:sp>
      <p:sp>
        <p:nvSpPr>
          <p:cNvPr id="17" name="Rounded Rectangle 6">
            <a:extLst>
              <a:ext uri="{FF2B5EF4-FFF2-40B4-BE49-F238E27FC236}">
                <a16:creationId xmlns:a16="http://schemas.microsoft.com/office/drawing/2014/main" id="{2F62583F-F38F-4CC9-8837-12E91C35F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609600"/>
            <a:ext cx="783336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image003">
            <a:extLst>
              <a:ext uri="{FF2B5EF4-FFF2-40B4-BE49-F238E27FC236}">
                <a16:creationId xmlns:a16="http://schemas.microsoft.com/office/drawing/2014/main" id="{B16FF108-E5E7-4E11-BA71-C946335D1E0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737" r="2" b="2048"/>
          <a:stretch/>
        </p:blipFill>
        <p:spPr bwMode="auto">
          <a:xfrm>
            <a:off x="4045131" y="975360"/>
            <a:ext cx="7175863" cy="294741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3833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23" name="Freeform: Shape 9">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7083" y="0"/>
            <a:ext cx="11134917"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11">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2025" y="0"/>
            <a:ext cx="2436813" cy="6858001"/>
            <a:chOff x="1320800" y="0"/>
            <a:chExt cx="2436813" cy="6858001"/>
          </a:xfrm>
        </p:grpSpPr>
        <p:sp>
          <p:nvSpPr>
            <p:cNvPr id="13"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5"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6"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7"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221F0C4F-3DFE-4D8C-A38E-674F2F276196}"/>
              </a:ext>
            </a:extLst>
          </p:cNvPr>
          <p:cNvSpPr>
            <a:spLocks noGrp="1"/>
          </p:cNvSpPr>
          <p:nvPr>
            <p:ph type="title"/>
          </p:nvPr>
        </p:nvSpPr>
        <p:spPr>
          <a:xfrm>
            <a:off x="1836013" y="1072609"/>
            <a:ext cx="3041557" cy="4522647"/>
          </a:xfrm>
          <a:effectLst/>
        </p:spPr>
        <p:txBody>
          <a:bodyPr anchor="ctr">
            <a:normAutofit/>
          </a:bodyPr>
          <a:lstStyle/>
          <a:p>
            <a:pPr algn="l"/>
            <a:r>
              <a:rPr lang="en-US" sz="3200">
                <a:solidFill>
                  <a:schemeClr val="tx2"/>
                </a:solidFill>
                <a:latin typeface="Arial" panose="020B0604020202020204" pitchFamily="34" charset="0"/>
                <a:cs typeface="Arial" panose="020B0604020202020204" pitchFamily="34" charset="0"/>
              </a:rPr>
              <a:t>N &amp; Vital Trimming Stats - DLGF</a:t>
            </a:r>
            <a:endParaRPr lang="en-US" sz="3200">
              <a:solidFill>
                <a:schemeClr val="tx2"/>
              </a:solidFill>
            </a:endParaRPr>
          </a:p>
        </p:txBody>
      </p:sp>
      <p:sp>
        <p:nvSpPr>
          <p:cNvPr id="3" name="Content Placeholder 2">
            <a:extLst>
              <a:ext uri="{FF2B5EF4-FFF2-40B4-BE49-F238E27FC236}">
                <a16:creationId xmlns:a16="http://schemas.microsoft.com/office/drawing/2014/main" id="{C1A81ED3-86CF-438D-8DAB-E0047F6A0006}"/>
              </a:ext>
            </a:extLst>
          </p:cNvPr>
          <p:cNvSpPr>
            <a:spLocks noGrp="1"/>
          </p:cNvSpPr>
          <p:nvPr>
            <p:ph idx="1"/>
          </p:nvPr>
        </p:nvSpPr>
        <p:spPr>
          <a:xfrm>
            <a:off x="5149032" y="1072609"/>
            <a:ext cx="6383207" cy="4522647"/>
          </a:xfrm>
        </p:spPr>
        <p:txBody>
          <a:bodyPr anchor="ctr">
            <a:normAutofit/>
          </a:bodyPr>
          <a:lstStyle/>
          <a:p>
            <a:pPr marL="0" indent="0">
              <a:buNone/>
            </a:pPr>
            <a:r>
              <a:rPr lang="en-US" sz="2000" dirty="0">
                <a:latin typeface="Arial" panose="020B0604020202020204" pitchFamily="34" charset="0"/>
                <a:cs typeface="Arial" panose="020B0604020202020204" pitchFamily="34" charset="0"/>
              </a:rPr>
              <a:t>However, if your county’s 2018 valid for trending percentages </a:t>
            </a:r>
            <a:r>
              <a:rPr lang="en-US" sz="2000" b="1" dirty="0">
                <a:latin typeface="Arial" panose="020B0604020202020204" pitchFamily="34" charset="0"/>
                <a:cs typeface="Arial" panose="020B0604020202020204" pitchFamily="34" charset="0"/>
              </a:rPr>
              <a:t>are below the targeted thresholds of 35% (for all submitted sales records) and/or 55% (for all submitted sales that are marked valuable for consideration and fee eligible),</a:t>
            </a:r>
            <a:r>
              <a:rPr lang="en-US" sz="2000" dirty="0">
                <a:latin typeface="Arial" panose="020B0604020202020204" pitchFamily="34" charset="0"/>
                <a:cs typeface="Arial" panose="020B0604020202020204" pitchFamily="34" charset="0"/>
              </a:rPr>
              <a:t> the Department’s Assessment Division may be following up with you to coordinate an opportunity to meet and discuss the processes in place for reviewing and validating sales.</a:t>
            </a:r>
          </a:p>
          <a:p>
            <a:pPr marL="0" indent="0">
              <a:buNone/>
            </a:pPr>
            <a:endParaRPr lang="en-US" sz="2000" dirty="0"/>
          </a:p>
        </p:txBody>
      </p:sp>
    </p:spTree>
    <p:extLst>
      <p:ext uri="{BB962C8B-B14F-4D97-AF65-F5344CB8AC3E}">
        <p14:creationId xmlns:p14="http://schemas.microsoft.com/office/powerpoint/2010/main" val="2461588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A1400-C829-437D-9184-BC7E6DA977E3}"/>
              </a:ext>
            </a:extLst>
          </p:cNvPr>
          <p:cNvSpPr>
            <a:spLocks noGrp="1"/>
          </p:cNvSpPr>
          <p:nvPr>
            <p:ph type="title"/>
          </p:nvPr>
        </p:nvSpPr>
        <p:spPr>
          <a:xfrm>
            <a:off x="3003014" y="369506"/>
            <a:ext cx="6362291" cy="1436304"/>
          </a:xfrm>
        </p:spPr>
        <p:txBody>
          <a:bodyPr>
            <a:normAutofit/>
          </a:bodyPr>
          <a:lstStyle/>
          <a:p>
            <a:r>
              <a:rPr lang="en-US" dirty="0"/>
              <a:t>Examples of Actual 2018 Trimming Results:</a:t>
            </a:r>
          </a:p>
        </p:txBody>
      </p:sp>
      <p:pic>
        <p:nvPicPr>
          <p:cNvPr id="5" name="Content Placeholder 4">
            <a:extLst>
              <a:ext uri="{FF2B5EF4-FFF2-40B4-BE49-F238E27FC236}">
                <a16:creationId xmlns:a16="http://schemas.microsoft.com/office/drawing/2014/main" id="{A7C03A88-2B52-4DDF-A6C7-D7668D479E8B}"/>
              </a:ext>
            </a:extLst>
          </p:cNvPr>
          <p:cNvPicPr>
            <a:picLocks noChangeAspect="1"/>
          </p:cNvPicPr>
          <p:nvPr/>
        </p:nvPicPr>
        <p:blipFill>
          <a:blip r:embed="rId3"/>
          <a:stretch>
            <a:fillRect/>
          </a:stretch>
        </p:blipFill>
        <p:spPr>
          <a:xfrm>
            <a:off x="357781" y="2035272"/>
            <a:ext cx="11454263" cy="2017744"/>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pic>
        <p:nvPicPr>
          <p:cNvPr id="4" name="Picture 3">
            <a:extLst>
              <a:ext uri="{FF2B5EF4-FFF2-40B4-BE49-F238E27FC236}">
                <a16:creationId xmlns:a16="http://schemas.microsoft.com/office/drawing/2014/main" id="{EB14EAE5-620F-4012-8221-1061E0C075C2}"/>
              </a:ext>
            </a:extLst>
          </p:cNvPr>
          <p:cNvPicPr>
            <a:picLocks noChangeAspect="1"/>
          </p:cNvPicPr>
          <p:nvPr/>
        </p:nvPicPr>
        <p:blipFill>
          <a:blip r:embed="rId4"/>
          <a:stretch>
            <a:fillRect/>
          </a:stretch>
        </p:blipFill>
        <p:spPr>
          <a:xfrm>
            <a:off x="357781" y="4477932"/>
            <a:ext cx="11454263" cy="1926719"/>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3203012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FAED4A83-F3AD-4DFE-A9AD-F80B5FEEC9B5}"/>
              </a:ext>
            </a:extLst>
          </p:cNvPr>
          <p:cNvSpPr>
            <a:spLocks noGrp="1"/>
          </p:cNvSpPr>
          <p:nvPr>
            <p:ph type="title"/>
          </p:nvPr>
        </p:nvSpPr>
        <p:spPr>
          <a:xfrm>
            <a:off x="496112" y="685801"/>
            <a:ext cx="2743200" cy="5105400"/>
          </a:xfrm>
        </p:spPr>
        <p:txBody>
          <a:bodyPr>
            <a:normAutofit/>
          </a:bodyPr>
          <a:lstStyle/>
          <a:p>
            <a:pPr algn="l"/>
            <a:r>
              <a:rPr lang="en-US" sz="3200">
                <a:solidFill>
                  <a:srgbClr val="FFFFFF"/>
                </a:solidFill>
              </a:rPr>
              <a:t>Hypothesis</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a:extLst>
              <a:ext uri="{FF2B5EF4-FFF2-40B4-BE49-F238E27FC236}">
                <a16:creationId xmlns:a16="http://schemas.microsoft.com/office/drawing/2014/main" id="{762DD1E1-8CF6-47AB-9E9D-6F71F55C9540}"/>
              </a:ext>
            </a:extLst>
          </p:cNvPr>
          <p:cNvSpPr>
            <a:spLocks noGrp="1"/>
          </p:cNvSpPr>
          <p:nvPr>
            <p:ph idx="1"/>
          </p:nvPr>
        </p:nvSpPr>
        <p:spPr>
          <a:xfrm>
            <a:off x="5117106" y="685801"/>
            <a:ext cx="6385918" cy="5105400"/>
          </a:xfrm>
        </p:spPr>
        <p:txBody>
          <a:bodyPr>
            <a:normAutofit/>
          </a:bodyPr>
          <a:lstStyle/>
          <a:p>
            <a:r>
              <a:rPr lang="en-US" sz="2000" dirty="0"/>
              <a:t>The Indiana system allows the local assessors to trim over 2X-3X more sales than recommended by the IAAO Guide to Ratio Studies under normal circumstances.</a:t>
            </a:r>
          </a:p>
          <a:p>
            <a:r>
              <a:rPr lang="en-US" sz="2000" dirty="0"/>
              <a:t>The broad freedom of the local assessor to filter sales could impact state wide assessment uniformity. This impact could be valuable or detrimental. </a:t>
            </a:r>
          </a:p>
          <a:p>
            <a:r>
              <a:rPr lang="en-US" sz="2000" dirty="0"/>
              <a:t>THE HYPOTHESIS: excessive sale filtering leads to underassessment as most assessors would rather remove sales than facilitate dramatic assessment increases.</a:t>
            </a:r>
          </a:p>
        </p:txBody>
      </p:sp>
    </p:spTree>
    <p:extLst>
      <p:ext uri="{BB962C8B-B14F-4D97-AF65-F5344CB8AC3E}">
        <p14:creationId xmlns:p14="http://schemas.microsoft.com/office/powerpoint/2010/main" val="611817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8D661B-BAEA-42B3-BEDB-13E01DBA4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BD2573B-33EA-4868-BD57-87246A078C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63405521-C45B-4604-80D9-FE8D5C79342C}"/>
              </a:ext>
            </a:extLst>
          </p:cNvPr>
          <p:cNvSpPr>
            <a:spLocks noGrp="1"/>
          </p:cNvSpPr>
          <p:nvPr>
            <p:ph type="title"/>
          </p:nvPr>
        </p:nvSpPr>
        <p:spPr>
          <a:xfrm>
            <a:off x="535021" y="685800"/>
            <a:ext cx="2639962" cy="5105400"/>
          </a:xfrm>
        </p:spPr>
        <p:txBody>
          <a:bodyPr>
            <a:normAutofit/>
          </a:bodyPr>
          <a:lstStyle/>
          <a:p>
            <a:r>
              <a:rPr lang="en-US" dirty="0">
                <a:solidFill>
                  <a:srgbClr val="FFFFFF"/>
                </a:solidFill>
              </a:rPr>
              <a:t>Hypothesis Explained</a:t>
            </a:r>
          </a:p>
        </p:txBody>
      </p:sp>
      <p:grpSp>
        <p:nvGrpSpPr>
          <p:cNvPr id="13" name="Group 12">
            <a:extLst>
              <a:ext uri="{FF2B5EF4-FFF2-40B4-BE49-F238E27FC236}">
                <a16:creationId xmlns:a16="http://schemas.microsoft.com/office/drawing/2014/main" id="{2262EED4-6AA0-4E32-99BF-EC6023E862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187BD93B-D7D8-48E9-A408-63B05280F8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F1828682-B626-46A2-929D-B464FFAB3A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276D976C-0C91-4A9D-AB86-D8F3C00F1D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AF11B071-D1F5-45C3-808F-25505CF196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4D2DF285-724E-413F-A89A-E9014EAF0D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5305AB29-3364-4389-A321-44024BF214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3FA78612-B1FD-486B-B356-67CB4D6F6733}"/>
              </a:ext>
            </a:extLst>
          </p:cNvPr>
          <p:cNvGraphicFramePr>
            <a:graphicFrameLocks noGrp="1"/>
          </p:cNvGraphicFramePr>
          <p:nvPr>
            <p:ph idx="1"/>
            <p:extLst>
              <p:ext uri="{D42A27DB-BD31-4B8C-83A1-F6EECF244321}">
                <p14:modId xmlns:p14="http://schemas.microsoft.com/office/powerpoint/2010/main" val="371565117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8735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F2A7298C-FDB4-490F-9BDE-DF43F16DC83F}"/>
              </a:ext>
            </a:extLst>
          </p:cNvPr>
          <p:cNvSpPr>
            <a:spLocks noGrp="1"/>
          </p:cNvSpPr>
          <p:nvPr>
            <p:ph type="title"/>
          </p:nvPr>
        </p:nvSpPr>
        <p:spPr>
          <a:xfrm>
            <a:off x="496112" y="685801"/>
            <a:ext cx="2743200" cy="5105400"/>
          </a:xfrm>
        </p:spPr>
        <p:txBody>
          <a:bodyPr>
            <a:normAutofit/>
          </a:bodyPr>
          <a:lstStyle/>
          <a:p>
            <a:pPr algn="l"/>
            <a:r>
              <a:rPr lang="en-US" sz="3200">
                <a:solidFill>
                  <a:srgbClr val="FFFFFF"/>
                </a:solidFill>
              </a:rPr>
              <a:t>Developing a Level of Assessment Test for Indiana</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a:extLst>
              <a:ext uri="{FF2B5EF4-FFF2-40B4-BE49-F238E27FC236}">
                <a16:creationId xmlns:a16="http://schemas.microsoft.com/office/drawing/2014/main" id="{ADB68EAE-C1F2-4675-81B6-668916B37BA5}"/>
              </a:ext>
            </a:extLst>
          </p:cNvPr>
          <p:cNvSpPr>
            <a:spLocks noGrp="1"/>
          </p:cNvSpPr>
          <p:nvPr>
            <p:ph idx="1"/>
          </p:nvPr>
        </p:nvSpPr>
        <p:spPr>
          <a:xfrm>
            <a:off x="5117106" y="685801"/>
            <a:ext cx="6385918" cy="5105400"/>
          </a:xfrm>
        </p:spPr>
        <p:txBody>
          <a:bodyPr>
            <a:normAutofit/>
          </a:bodyPr>
          <a:lstStyle/>
          <a:p>
            <a:r>
              <a:rPr lang="en-US" sz="2000"/>
              <a:t>Data driven from public information requests</a:t>
            </a:r>
          </a:p>
          <a:p>
            <a:r>
              <a:rPr lang="en-US" sz="2000"/>
              <a:t>Mitigate/eliminate bias</a:t>
            </a:r>
          </a:p>
          <a:p>
            <a:r>
              <a:rPr lang="en-US" sz="2000"/>
              <a:t>Determine necessary sample size necessary for credibility </a:t>
            </a:r>
          </a:p>
          <a:p>
            <a:r>
              <a:rPr lang="en-US" sz="2000"/>
              <a:t>Obtaining accurate data </a:t>
            </a:r>
          </a:p>
        </p:txBody>
      </p:sp>
    </p:spTree>
    <p:extLst>
      <p:ext uri="{BB962C8B-B14F-4D97-AF65-F5344CB8AC3E}">
        <p14:creationId xmlns:p14="http://schemas.microsoft.com/office/powerpoint/2010/main" val="3170920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A759E-91FA-4227-9CB6-1B5A4D934F96}"/>
              </a:ext>
            </a:extLst>
          </p:cNvPr>
          <p:cNvSpPr>
            <a:spLocks noGrp="1"/>
          </p:cNvSpPr>
          <p:nvPr>
            <p:ph type="title"/>
          </p:nvPr>
        </p:nvSpPr>
        <p:spPr/>
        <p:txBody>
          <a:bodyPr/>
          <a:lstStyle/>
          <a:p>
            <a:r>
              <a:rPr lang="en-US" dirty="0"/>
              <a:t>The Process</a:t>
            </a:r>
          </a:p>
        </p:txBody>
      </p:sp>
      <p:sp>
        <p:nvSpPr>
          <p:cNvPr id="3" name="Content Placeholder 2">
            <a:extLst>
              <a:ext uri="{FF2B5EF4-FFF2-40B4-BE49-F238E27FC236}">
                <a16:creationId xmlns:a16="http://schemas.microsoft.com/office/drawing/2014/main" id="{B06F01C6-FAEE-4FB8-ABCD-D7F7DB7D1EF4}"/>
              </a:ext>
            </a:extLst>
          </p:cNvPr>
          <p:cNvSpPr>
            <a:spLocks noGrp="1"/>
          </p:cNvSpPr>
          <p:nvPr>
            <p:ph idx="1"/>
          </p:nvPr>
        </p:nvSpPr>
        <p:spPr/>
        <p:txBody>
          <a:bodyPr>
            <a:normAutofit fontScale="85000" lnSpcReduction="20000"/>
          </a:bodyPr>
          <a:lstStyle/>
          <a:p>
            <a:r>
              <a:rPr lang="en-US" dirty="0"/>
              <a:t>Obtain 92 “sale files” from 2018 to create a statewide database of every sales that occurred between 1/1/2018 and 12/31/2018.</a:t>
            </a:r>
          </a:p>
          <a:p>
            <a:r>
              <a:rPr lang="en-US" dirty="0"/>
              <a:t>Assign every sale in the study a unique pin number.</a:t>
            </a:r>
          </a:p>
          <a:p>
            <a:r>
              <a:rPr lang="en-US" dirty="0"/>
              <a:t>Determine the necessary sample size (N)</a:t>
            </a:r>
          </a:p>
          <a:p>
            <a:r>
              <a:rPr lang="en-US" dirty="0"/>
              <a:t>Draw unique sale pin numbers via a random number generator. We used www.random.org.</a:t>
            </a:r>
          </a:p>
          <a:p>
            <a:r>
              <a:rPr lang="en-US" dirty="0"/>
              <a:t>Categorize the selected sales by property class category</a:t>
            </a:r>
          </a:p>
          <a:p>
            <a:r>
              <a:rPr lang="en-US" dirty="0"/>
              <a:t>Trim data for outliers</a:t>
            </a:r>
          </a:p>
          <a:p>
            <a:r>
              <a:rPr lang="en-US" dirty="0"/>
              <a:t>Run a ratio study and descriptive statistics for each property class</a:t>
            </a:r>
          </a:p>
          <a:p>
            <a:endParaRPr lang="en-US" dirty="0"/>
          </a:p>
        </p:txBody>
      </p:sp>
    </p:spTree>
    <p:extLst>
      <p:ext uri="{BB962C8B-B14F-4D97-AF65-F5344CB8AC3E}">
        <p14:creationId xmlns:p14="http://schemas.microsoft.com/office/powerpoint/2010/main" val="3775532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45E56-342E-41C4-8996-68AFED62C9B3}"/>
              </a:ext>
            </a:extLst>
          </p:cNvPr>
          <p:cNvSpPr>
            <a:spLocks noGrp="1"/>
          </p:cNvSpPr>
          <p:nvPr>
            <p:ph type="title"/>
          </p:nvPr>
        </p:nvSpPr>
        <p:spPr>
          <a:xfrm>
            <a:off x="1484311" y="685800"/>
            <a:ext cx="10018713" cy="1752599"/>
          </a:xfrm>
        </p:spPr>
        <p:txBody>
          <a:bodyPr/>
          <a:lstStyle/>
          <a:p>
            <a:r>
              <a:rPr lang="en-US" dirty="0"/>
              <a:t>Interim Results Residential</a:t>
            </a:r>
          </a:p>
        </p:txBody>
      </p:sp>
      <p:sp>
        <p:nvSpPr>
          <p:cNvPr id="3" name="Content Placeholder 2">
            <a:extLst>
              <a:ext uri="{FF2B5EF4-FFF2-40B4-BE49-F238E27FC236}">
                <a16:creationId xmlns:a16="http://schemas.microsoft.com/office/drawing/2014/main" id="{5EFDE1D3-A8AF-4815-B8D7-4BA0D57677EB}"/>
              </a:ext>
            </a:extLst>
          </p:cNvPr>
          <p:cNvSpPr>
            <a:spLocks noGrp="1"/>
          </p:cNvSpPr>
          <p:nvPr>
            <p:ph idx="1"/>
          </p:nvPr>
        </p:nvSpPr>
        <p:spPr>
          <a:xfrm>
            <a:off x="1484310" y="2666999"/>
            <a:ext cx="10018713" cy="2333263"/>
          </a:xfrm>
        </p:spPr>
        <p:txBody>
          <a:bodyPr/>
          <a:lstStyle/>
          <a:p>
            <a:r>
              <a:rPr lang="en-US" dirty="0"/>
              <a:t>Null Hypothesis: the median ratio for residential property exceeds .9</a:t>
            </a:r>
          </a:p>
          <a:p>
            <a:r>
              <a:rPr lang="en-US" dirty="0"/>
              <a:t>We fail to reject the null hypothesis</a:t>
            </a:r>
          </a:p>
          <a:p>
            <a:endParaRPr lang="en-US" dirty="0"/>
          </a:p>
          <a:p>
            <a:endParaRPr lang="en-US"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CA4BD50E-554A-44E1-9567-584B1BF1DA63}"/>
              </a:ext>
            </a:extLst>
          </p:cNvPr>
          <p:cNvPicPr>
            <a:picLocks noChangeAspect="1"/>
          </p:cNvPicPr>
          <p:nvPr/>
        </p:nvPicPr>
        <p:blipFill>
          <a:blip r:embed="rId2"/>
          <a:stretch>
            <a:fillRect/>
          </a:stretch>
        </p:blipFill>
        <p:spPr>
          <a:xfrm>
            <a:off x="1898006" y="3465432"/>
            <a:ext cx="8650774" cy="2706768"/>
          </a:xfrm>
          <a:prstGeom prst="rect">
            <a:avLst/>
          </a:prstGeom>
        </p:spPr>
      </p:pic>
    </p:spTree>
    <p:extLst>
      <p:ext uri="{BB962C8B-B14F-4D97-AF65-F5344CB8AC3E}">
        <p14:creationId xmlns:p14="http://schemas.microsoft.com/office/powerpoint/2010/main" val="823918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262C6-1CF7-4653-881B-C6FDA120709C}"/>
              </a:ext>
            </a:extLst>
          </p:cNvPr>
          <p:cNvSpPr>
            <a:spLocks noGrp="1"/>
          </p:cNvSpPr>
          <p:nvPr>
            <p:ph type="title"/>
          </p:nvPr>
        </p:nvSpPr>
        <p:spPr/>
        <p:txBody>
          <a:bodyPr/>
          <a:lstStyle/>
          <a:p>
            <a:r>
              <a:rPr lang="en-US" dirty="0"/>
              <a:t>Residential Ratio Percentile</a:t>
            </a:r>
          </a:p>
        </p:txBody>
      </p:sp>
      <p:sp>
        <p:nvSpPr>
          <p:cNvPr id="3" name="Content Placeholder 2">
            <a:extLst>
              <a:ext uri="{FF2B5EF4-FFF2-40B4-BE49-F238E27FC236}">
                <a16:creationId xmlns:a16="http://schemas.microsoft.com/office/drawing/2014/main" id="{C7E1AC5C-FBEE-4150-9831-AE4C62BFFC5A}"/>
              </a:ext>
            </a:extLst>
          </p:cNvPr>
          <p:cNvSpPr>
            <a:spLocks noGrp="1"/>
          </p:cNvSpPr>
          <p:nvPr>
            <p:ph idx="1"/>
          </p:nvPr>
        </p:nvSpPr>
        <p:spPr/>
        <p:txBody>
          <a:bodyPr/>
          <a:lstStyle/>
          <a:p>
            <a:pPr marL="0" indent="0">
              <a:buNone/>
            </a:pPr>
            <a:endParaRPr lang="en-US" dirty="0"/>
          </a:p>
        </p:txBody>
      </p:sp>
      <p:pic>
        <p:nvPicPr>
          <p:cNvPr id="4" name="Picture 3">
            <a:extLst>
              <a:ext uri="{FF2B5EF4-FFF2-40B4-BE49-F238E27FC236}">
                <a16:creationId xmlns:a16="http://schemas.microsoft.com/office/drawing/2014/main" id="{B845B53B-5394-426C-B287-4886963827C6}"/>
              </a:ext>
            </a:extLst>
          </p:cNvPr>
          <p:cNvPicPr>
            <a:picLocks noChangeAspect="1"/>
          </p:cNvPicPr>
          <p:nvPr/>
        </p:nvPicPr>
        <p:blipFill>
          <a:blip r:embed="rId2"/>
          <a:stretch>
            <a:fillRect/>
          </a:stretch>
        </p:blipFill>
        <p:spPr>
          <a:xfrm>
            <a:off x="3794506" y="2219327"/>
            <a:ext cx="5019675" cy="4400550"/>
          </a:xfrm>
          <a:prstGeom prst="rect">
            <a:avLst/>
          </a:prstGeom>
        </p:spPr>
      </p:pic>
    </p:spTree>
    <p:extLst>
      <p:ext uri="{BB962C8B-B14F-4D97-AF65-F5344CB8AC3E}">
        <p14:creationId xmlns:p14="http://schemas.microsoft.com/office/powerpoint/2010/main" val="3717425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D4D6A-7D83-445E-99FA-E3AD63AA9A32}"/>
              </a:ext>
            </a:extLst>
          </p:cNvPr>
          <p:cNvSpPr>
            <a:spLocks noGrp="1"/>
          </p:cNvSpPr>
          <p:nvPr>
            <p:ph type="title"/>
          </p:nvPr>
        </p:nvSpPr>
        <p:spPr/>
        <p:txBody>
          <a:bodyPr/>
          <a:lstStyle/>
          <a:p>
            <a:r>
              <a:rPr lang="en-US" dirty="0"/>
              <a:t>Interim Results Commercial</a:t>
            </a:r>
          </a:p>
        </p:txBody>
      </p:sp>
      <p:sp>
        <p:nvSpPr>
          <p:cNvPr id="3" name="Content Placeholder 2">
            <a:extLst>
              <a:ext uri="{FF2B5EF4-FFF2-40B4-BE49-F238E27FC236}">
                <a16:creationId xmlns:a16="http://schemas.microsoft.com/office/drawing/2014/main" id="{363E6FBC-84D8-4BDC-8A23-67488930646E}"/>
              </a:ext>
            </a:extLst>
          </p:cNvPr>
          <p:cNvSpPr>
            <a:spLocks noGrp="1"/>
          </p:cNvSpPr>
          <p:nvPr>
            <p:ph idx="1"/>
          </p:nvPr>
        </p:nvSpPr>
        <p:spPr>
          <a:xfrm>
            <a:off x="1484311" y="1562099"/>
            <a:ext cx="10018713" cy="3124201"/>
          </a:xfrm>
        </p:spPr>
        <p:txBody>
          <a:bodyPr/>
          <a:lstStyle/>
          <a:p>
            <a:r>
              <a:rPr lang="en-US" dirty="0"/>
              <a:t>Null Hypothesis: the median ratio for C&amp;I property exceeds .9</a:t>
            </a:r>
          </a:p>
          <a:p>
            <a:r>
              <a:rPr lang="en-US" dirty="0"/>
              <a:t>We fail to reject the null hypothesis – more data needed!</a:t>
            </a:r>
          </a:p>
          <a:p>
            <a:endParaRPr lang="en-US" dirty="0"/>
          </a:p>
        </p:txBody>
      </p:sp>
      <p:pic>
        <p:nvPicPr>
          <p:cNvPr id="4" name="Picture 3">
            <a:extLst>
              <a:ext uri="{FF2B5EF4-FFF2-40B4-BE49-F238E27FC236}">
                <a16:creationId xmlns:a16="http://schemas.microsoft.com/office/drawing/2014/main" id="{6D503E54-EA10-4303-8FD8-C1CA23A00AF8}"/>
              </a:ext>
            </a:extLst>
          </p:cNvPr>
          <p:cNvPicPr>
            <a:picLocks noChangeAspect="1"/>
          </p:cNvPicPr>
          <p:nvPr/>
        </p:nvPicPr>
        <p:blipFill>
          <a:blip r:embed="rId2"/>
          <a:stretch>
            <a:fillRect/>
          </a:stretch>
        </p:blipFill>
        <p:spPr>
          <a:xfrm>
            <a:off x="1879622" y="3476626"/>
            <a:ext cx="8644893" cy="2695573"/>
          </a:xfrm>
          <a:prstGeom prst="rect">
            <a:avLst/>
          </a:prstGeom>
        </p:spPr>
      </p:pic>
    </p:spTree>
    <p:extLst>
      <p:ext uri="{BB962C8B-B14F-4D97-AF65-F5344CB8AC3E}">
        <p14:creationId xmlns:p14="http://schemas.microsoft.com/office/powerpoint/2010/main" val="4138329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957EF5DC-A7C4-438B-B6CC-AA016F575106}"/>
              </a:ext>
            </a:extLst>
          </p:cNvPr>
          <p:cNvSpPr>
            <a:spLocks noGrp="1"/>
          </p:cNvSpPr>
          <p:nvPr>
            <p:ph type="title"/>
          </p:nvPr>
        </p:nvSpPr>
        <p:spPr>
          <a:xfrm>
            <a:off x="496112" y="685801"/>
            <a:ext cx="2743200" cy="5105400"/>
          </a:xfrm>
        </p:spPr>
        <p:txBody>
          <a:bodyPr>
            <a:normAutofit/>
          </a:bodyPr>
          <a:lstStyle/>
          <a:p>
            <a:pPr algn="l"/>
            <a:r>
              <a:rPr lang="en-US" sz="3200">
                <a:solidFill>
                  <a:srgbClr val="FFFFFF"/>
                </a:solidFill>
              </a:rPr>
              <a:t>Background</a:t>
            </a:r>
          </a:p>
        </p:txBody>
      </p:sp>
      <p:grpSp>
        <p:nvGrpSpPr>
          <p:cNvPr id="26"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7"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8"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9"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a:extLst>
              <a:ext uri="{FF2B5EF4-FFF2-40B4-BE49-F238E27FC236}">
                <a16:creationId xmlns:a16="http://schemas.microsoft.com/office/drawing/2014/main" id="{6085BC48-BF48-4E4E-95AC-D6433D874F49}"/>
              </a:ext>
            </a:extLst>
          </p:cNvPr>
          <p:cNvSpPr>
            <a:spLocks noGrp="1"/>
          </p:cNvSpPr>
          <p:nvPr>
            <p:ph idx="1"/>
          </p:nvPr>
        </p:nvSpPr>
        <p:spPr>
          <a:xfrm>
            <a:off x="5117106" y="685801"/>
            <a:ext cx="6385918" cy="5105400"/>
          </a:xfrm>
        </p:spPr>
        <p:txBody>
          <a:bodyPr>
            <a:normAutofit/>
          </a:bodyPr>
          <a:lstStyle/>
          <a:p>
            <a:pPr>
              <a:lnSpc>
                <a:spcPct val="90000"/>
              </a:lnSpc>
            </a:pPr>
            <a:r>
              <a:rPr lang="en-US" sz="1700" dirty="0"/>
              <a:t>How are Assessments in Indiana derived? </a:t>
            </a:r>
          </a:p>
          <a:p>
            <a:pPr>
              <a:lnSpc>
                <a:spcPct val="90000"/>
              </a:lnSpc>
            </a:pPr>
            <a:r>
              <a:rPr lang="en-US" sz="1700" dirty="0"/>
              <a:t>What kind of quality controls are in place for Assessments in Indiana?</a:t>
            </a:r>
          </a:p>
          <a:p>
            <a:pPr>
              <a:lnSpc>
                <a:spcPct val="90000"/>
              </a:lnSpc>
            </a:pPr>
            <a:r>
              <a:rPr lang="en-US" sz="1700" dirty="0"/>
              <a:t>Is it important to have State-wide assessment uniformity?</a:t>
            </a:r>
          </a:p>
          <a:p>
            <a:pPr>
              <a:lnSpc>
                <a:spcPct val="90000"/>
              </a:lnSpc>
            </a:pPr>
            <a:r>
              <a:rPr lang="en-US" sz="1700" dirty="0"/>
              <a:t>DLGF and their role in assessment oversight</a:t>
            </a:r>
          </a:p>
          <a:p>
            <a:pPr>
              <a:lnSpc>
                <a:spcPct val="90000"/>
              </a:lnSpc>
            </a:pPr>
            <a:r>
              <a:rPr lang="en-US" sz="1700" dirty="0"/>
              <a:t>IAAO and their role in global assessment administration and publication of technical standards</a:t>
            </a:r>
          </a:p>
          <a:p>
            <a:pPr lvl="1">
              <a:lnSpc>
                <a:spcPct val="90000"/>
              </a:lnSpc>
            </a:pPr>
            <a:r>
              <a:rPr lang="en-US" sz="1400" dirty="0">
                <a:latin typeface="Arial" panose="020B0604020202020204" pitchFamily="34" charset="0"/>
                <a:cs typeface="Arial" panose="020B0604020202020204" pitchFamily="34" charset="0"/>
              </a:rPr>
              <a:t>Incorporation of generally accepted statistical practice </a:t>
            </a:r>
          </a:p>
          <a:p>
            <a:pPr lvl="1">
              <a:lnSpc>
                <a:spcPct val="90000"/>
              </a:lnSpc>
            </a:pPr>
            <a:r>
              <a:rPr lang="en-US" sz="1400" dirty="0">
                <a:latin typeface="Arial" panose="020B0604020202020204" pitchFamily="34" charset="0"/>
                <a:cs typeface="Arial" panose="020B0604020202020204" pitchFamily="34" charset="0"/>
              </a:rPr>
              <a:t>Indiana written level of assessment based on recommendation of the IAAO technical standard committee. </a:t>
            </a:r>
          </a:p>
          <a:p>
            <a:pPr lvl="1">
              <a:lnSpc>
                <a:spcPct val="90000"/>
              </a:lnSpc>
            </a:pPr>
            <a:r>
              <a:rPr lang="en-US" sz="1400" dirty="0">
                <a:latin typeface="Arial" panose="020B0604020202020204" pitchFamily="34" charset="0"/>
                <a:cs typeface="Arial" panose="020B0604020202020204" pitchFamily="34" charset="0"/>
              </a:rPr>
              <a:t>IAAO &amp; the committee of technical standards continues to advance and publish standards on the science and mathematics of assessment and mass appraisal</a:t>
            </a:r>
          </a:p>
          <a:p>
            <a:pPr lvl="1">
              <a:lnSpc>
                <a:spcPct val="90000"/>
              </a:lnSpc>
            </a:pPr>
            <a:endParaRPr lang="en-US" sz="1700" dirty="0"/>
          </a:p>
        </p:txBody>
      </p:sp>
    </p:spTree>
    <p:extLst>
      <p:ext uri="{BB962C8B-B14F-4D97-AF65-F5344CB8AC3E}">
        <p14:creationId xmlns:p14="http://schemas.microsoft.com/office/powerpoint/2010/main" val="1577255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112CB-12F0-40AA-9C85-6ABEFB57F554}"/>
              </a:ext>
            </a:extLst>
          </p:cNvPr>
          <p:cNvSpPr>
            <a:spLocks noGrp="1"/>
          </p:cNvSpPr>
          <p:nvPr>
            <p:ph type="title"/>
          </p:nvPr>
        </p:nvSpPr>
        <p:spPr/>
        <p:txBody>
          <a:bodyPr/>
          <a:lstStyle/>
          <a:p>
            <a:r>
              <a:rPr lang="en-US" dirty="0"/>
              <a:t>Discussion of Results</a:t>
            </a:r>
          </a:p>
        </p:txBody>
      </p:sp>
      <p:sp>
        <p:nvSpPr>
          <p:cNvPr id="3" name="Content Placeholder 2">
            <a:extLst>
              <a:ext uri="{FF2B5EF4-FFF2-40B4-BE49-F238E27FC236}">
                <a16:creationId xmlns:a16="http://schemas.microsoft.com/office/drawing/2014/main" id="{D3493BC8-D916-4760-856F-C0A08627BFAF}"/>
              </a:ext>
            </a:extLst>
          </p:cNvPr>
          <p:cNvSpPr>
            <a:spLocks noGrp="1"/>
          </p:cNvSpPr>
          <p:nvPr>
            <p:ph idx="1"/>
          </p:nvPr>
        </p:nvSpPr>
        <p:spPr/>
        <p:txBody>
          <a:bodyPr/>
          <a:lstStyle/>
          <a:p>
            <a:r>
              <a:rPr lang="en-US" dirty="0"/>
              <a:t>Implication that local control and valuation of residential property is more accurate than hypothesized.</a:t>
            </a:r>
          </a:p>
          <a:p>
            <a:pPr lvl="1"/>
            <a:r>
              <a:rPr lang="en-US" dirty="0"/>
              <a:t>Supports the concept of a replacement cost base value for residential property</a:t>
            </a:r>
          </a:p>
          <a:p>
            <a:r>
              <a:rPr lang="en-US" dirty="0"/>
              <a:t>Are commercial/Industrial property underassessed, are sales not they best valuation proxy or perhaps both play a factor?</a:t>
            </a:r>
          </a:p>
        </p:txBody>
      </p:sp>
    </p:spTree>
    <p:extLst>
      <p:ext uri="{BB962C8B-B14F-4D97-AF65-F5344CB8AC3E}">
        <p14:creationId xmlns:p14="http://schemas.microsoft.com/office/powerpoint/2010/main" val="1787177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9D6A8-4424-4725-BA23-2A6DC8E4FE0D}"/>
              </a:ext>
            </a:extLst>
          </p:cNvPr>
          <p:cNvSpPr>
            <a:spLocks noGrp="1"/>
          </p:cNvSpPr>
          <p:nvPr>
            <p:ph type="title"/>
          </p:nvPr>
        </p:nvSpPr>
        <p:spPr/>
        <p:txBody>
          <a:bodyPr/>
          <a:lstStyle/>
          <a:p>
            <a:r>
              <a:rPr lang="en-US" dirty="0"/>
              <a:t>Tax Policy Implications</a:t>
            </a:r>
          </a:p>
        </p:txBody>
      </p:sp>
      <p:sp>
        <p:nvSpPr>
          <p:cNvPr id="3" name="Content Placeholder 2">
            <a:extLst>
              <a:ext uri="{FF2B5EF4-FFF2-40B4-BE49-F238E27FC236}">
                <a16:creationId xmlns:a16="http://schemas.microsoft.com/office/drawing/2014/main" id="{CB25AD5A-7E71-4E72-9020-DA345E4C34BF}"/>
              </a:ext>
            </a:extLst>
          </p:cNvPr>
          <p:cNvSpPr>
            <a:spLocks noGrp="1"/>
          </p:cNvSpPr>
          <p:nvPr>
            <p:ph idx="1"/>
          </p:nvPr>
        </p:nvSpPr>
        <p:spPr/>
        <p:txBody>
          <a:bodyPr/>
          <a:lstStyle/>
          <a:p>
            <a:r>
              <a:rPr lang="en-US" dirty="0"/>
              <a:t>How important/valid is the equitability argument in appeals</a:t>
            </a:r>
          </a:p>
          <a:p>
            <a:r>
              <a:rPr lang="en-US" dirty="0"/>
              <a:t>Are sales a good proxy for all classes of property?</a:t>
            </a:r>
          </a:p>
          <a:p>
            <a:r>
              <a:rPr lang="en-US" dirty="0"/>
              <a:t>Is the valuation process being used to set tax policy informally?</a:t>
            </a:r>
          </a:p>
        </p:txBody>
      </p:sp>
    </p:spTree>
    <p:extLst>
      <p:ext uri="{BB962C8B-B14F-4D97-AF65-F5344CB8AC3E}">
        <p14:creationId xmlns:p14="http://schemas.microsoft.com/office/powerpoint/2010/main" val="798070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EACCE-0778-4A82-A3D3-538CD3704470}"/>
              </a:ext>
            </a:extLst>
          </p:cNvPr>
          <p:cNvSpPr>
            <a:spLocks noGrp="1"/>
          </p:cNvSpPr>
          <p:nvPr>
            <p:ph type="title"/>
          </p:nvPr>
        </p:nvSpPr>
        <p:spPr>
          <a:xfrm>
            <a:off x="1484312" y="1186249"/>
            <a:ext cx="2840554" cy="815546"/>
          </a:xfrm>
        </p:spPr>
        <p:txBody>
          <a:bodyPr/>
          <a:lstStyle/>
          <a:p>
            <a:r>
              <a:rPr lang="en-US" dirty="0"/>
              <a:t>Terms</a:t>
            </a:r>
          </a:p>
        </p:txBody>
      </p:sp>
      <p:sp>
        <p:nvSpPr>
          <p:cNvPr id="3" name="Content Placeholder 2">
            <a:extLst>
              <a:ext uri="{FF2B5EF4-FFF2-40B4-BE49-F238E27FC236}">
                <a16:creationId xmlns:a16="http://schemas.microsoft.com/office/drawing/2014/main" id="{8B8D7BEA-0E63-4BD0-9575-E09B82F94D32}"/>
              </a:ext>
            </a:extLst>
          </p:cNvPr>
          <p:cNvSpPr>
            <a:spLocks noGrp="1"/>
          </p:cNvSpPr>
          <p:nvPr>
            <p:ph idx="1"/>
          </p:nvPr>
        </p:nvSpPr>
        <p:spPr>
          <a:xfrm>
            <a:off x="2174790" y="2666999"/>
            <a:ext cx="9328234" cy="3124201"/>
          </a:xfrm>
        </p:spPr>
        <p:txBody>
          <a:bodyPr/>
          <a:lstStyle/>
          <a:p>
            <a:r>
              <a:rPr lang="en-US" dirty="0"/>
              <a:t>2011 Prop Manual</a:t>
            </a:r>
          </a:p>
        </p:txBody>
      </p:sp>
      <p:graphicFrame>
        <p:nvGraphicFramePr>
          <p:cNvPr id="4" name="Content Placeholder 2">
            <a:extLst>
              <a:ext uri="{FF2B5EF4-FFF2-40B4-BE49-F238E27FC236}">
                <a16:creationId xmlns:a16="http://schemas.microsoft.com/office/drawing/2014/main" id="{BF562FB1-916D-45C5-9962-BB6111A6BD80}"/>
              </a:ext>
            </a:extLst>
          </p:cNvPr>
          <p:cNvGraphicFramePr>
            <a:graphicFrameLocks/>
          </p:cNvGraphicFramePr>
          <p:nvPr>
            <p:extLst>
              <p:ext uri="{D42A27DB-BD31-4B8C-83A1-F6EECF244321}">
                <p14:modId xmlns:p14="http://schemas.microsoft.com/office/powerpoint/2010/main" val="2938922385"/>
              </p:ext>
            </p:extLst>
          </p:nvPr>
        </p:nvGraphicFramePr>
        <p:xfrm>
          <a:off x="5651157" y="1066800"/>
          <a:ext cx="5607050" cy="4913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3244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11" name="Freeform: Shape 10">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7083" y="0"/>
            <a:ext cx="11134917"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2025" y="0"/>
            <a:ext cx="2436813" cy="6858001"/>
            <a:chOff x="1320800" y="0"/>
            <a:chExt cx="2436813" cy="6858001"/>
          </a:xfrm>
        </p:grpSpPr>
        <p:sp>
          <p:nvSpPr>
            <p:cNvPr id="14"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8B06B7A2-12C9-4112-93E6-B5FD2C19F956}"/>
              </a:ext>
            </a:extLst>
          </p:cNvPr>
          <p:cNvSpPr>
            <a:spLocks noGrp="1"/>
          </p:cNvSpPr>
          <p:nvPr>
            <p:ph type="title"/>
          </p:nvPr>
        </p:nvSpPr>
        <p:spPr>
          <a:xfrm>
            <a:off x="1836013" y="1072609"/>
            <a:ext cx="3041557" cy="4522647"/>
          </a:xfrm>
          <a:effectLst/>
        </p:spPr>
        <p:txBody>
          <a:bodyPr anchor="ctr">
            <a:normAutofit/>
          </a:bodyPr>
          <a:lstStyle/>
          <a:p>
            <a:pPr algn="l"/>
            <a:r>
              <a:rPr lang="en-US" sz="3200" dirty="0">
                <a:solidFill>
                  <a:schemeClr val="tx2"/>
                </a:solidFill>
              </a:rPr>
              <a:t>Terms, Continued</a:t>
            </a:r>
          </a:p>
        </p:txBody>
      </p:sp>
      <p:sp>
        <p:nvSpPr>
          <p:cNvPr id="3" name="Content Placeholder 2">
            <a:extLst>
              <a:ext uri="{FF2B5EF4-FFF2-40B4-BE49-F238E27FC236}">
                <a16:creationId xmlns:a16="http://schemas.microsoft.com/office/drawing/2014/main" id="{3F8F5CC5-B846-4087-8A79-4FBAE055616A}"/>
              </a:ext>
            </a:extLst>
          </p:cNvPr>
          <p:cNvSpPr>
            <a:spLocks noGrp="1"/>
          </p:cNvSpPr>
          <p:nvPr>
            <p:ph idx="1"/>
          </p:nvPr>
        </p:nvSpPr>
        <p:spPr>
          <a:xfrm>
            <a:off x="5149032" y="1072609"/>
            <a:ext cx="6383207" cy="4522647"/>
          </a:xfrm>
        </p:spPr>
        <p:txBody>
          <a:bodyPr anchor="ctr">
            <a:normAutofit/>
          </a:bodyPr>
          <a:lstStyle/>
          <a:p>
            <a:pPr>
              <a:lnSpc>
                <a:spcPct val="90000"/>
              </a:lnSpc>
            </a:pPr>
            <a:r>
              <a:rPr lang="en-US" sz="2000" dirty="0"/>
              <a:t>Value-in-Use:  The value of property for a specified use. The concept that holds value to be inherent in property itself, that is, the value is based on the ability of the asset to produce revenue through ownership. ▼ The value a specific property has for a specific use. Synonymous with Use Value and Market Value-in-Use</a:t>
            </a:r>
          </a:p>
          <a:p>
            <a:pPr>
              <a:lnSpc>
                <a:spcPct val="90000"/>
              </a:lnSpc>
            </a:pPr>
            <a:r>
              <a:rPr lang="en-US" sz="2000" dirty="0"/>
              <a:t>Sales Price:  The actual amount of money exchanged for a unit of goods or services, whether or not established in a free and open market. </a:t>
            </a:r>
          </a:p>
          <a:p>
            <a:pPr>
              <a:lnSpc>
                <a:spcPct val="90000"/>
              </a:lnSpc>
            </a:pPr>
            <a:r>
              <a:rPr lang="en-US" sz="2000" dirty="0"/>
              <a:t>Valuation Date:  The specific date as of which assessed values are set for purposes of property taxation. ▼ The date as of which the true tax value of the property is estimated. In the case of the 2021 general reassessment, this would be January 1, 2021. An indicator of market value.</a:t>
            </a:r>
          </a:p>
        </p:txBody>
      </p:sp>
    </p:spTree>
    <p:extLst>
      <p:ext uri="{BB962C8B-B14F-4D97-AF65-F5344CB8AC3E}">
        <p14:creationId xmlns:p14="http://schemas.microsoft.com/office/powerpoint/2010/main" val="3480580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7161D-F8DB-49B2-992E-CD0882CEB3CC}"/>
              </a:ext>
            </a:extLst>
          </p:cNvPr>
          <p:cNvSpPr>
            <a:spLocks noGrp="1"/>
          </p:cNvSpPr>
          <p:nvPr>
            <p:ph type="title"/>
          </p:nvPr>
        </p:nvSpPr>
        <p:spPr/>
        <p:txBody>
          <a:bodyPr/>
          <a:lstStyle/>
          <a:p>
            <a:r>
              <a:rPr lang="en-US" dirty="0"/>
              <a:t>Methodology – 2011 Property Manual</a:t>
            </a:r>
          </a:p>
        </p:txBody>
      </p:sp>
      <p:sp>
        <p:nvSpPr>
          <p:cNvPr id="3" name="Content Placeholder 2">
            <a:extLst>
              <a:ext uri="{FF2B5EF4-FFF2-40B4-BE49-F238E27FC236}">
                <a16:creationId xmlns:a16="http://schemas.microsoft.com/office/drawing/2014/main" id="{D2B79E34-2AC8-490E-9A70-BF9EA12DC71E}"/>
              </a:ext>
            </a:extLst>
          </p:cNvPr>
          <p:cNvSpPr>
            <a:spLocks noGrp="1"/>
          </p:cNvSpPr>
          <p:nvPr>
            <p:ph idx="1"/>
          </p:nvPr>
        </p:nvSpPr>
        <p:spPr/>
        <p:txBody>
          <a:bodyPr>
            <a:normAutofit fontScale="77500" lnSpcReduction="20000"/>
          </a:bodyPr>
          <a:lstStyle/>
          <a:p>
            <a:pPr>
              <a:lnSpc>
                <a:spcPct val="130000"/>
              </a:lnSpc>
            </a:pPr>
            <a:r>
              <a:rPr lang="en-US" dirty="0"/>
              <a:t>There are a multitude of models that have been developed for the mass appraisal process by assessing officials, vendors, and academics.  Any of these models may be capable of producing accurate and uniform values for a particular class of property within a specified geographic area. However, not all models can be used for every type of property or in every jurisdiction nor do they all offer ease in administration. </a:t>
            </a:r>
            <a:r>
              <a:rPr lang="en-US" b="1" dirty="0"/>
              <a:t>The market dictates what type of models </a:t>
            </a:r>
            <a:r>
              <a:rPr lang="en-US" b="1" i="1" dirty="0"/>
              <a:t>should</a:t>
            </a:r>
            <a:r>
              <a:rPr lang="en-US" b="1" dirty="0"/>
              <a:t> be used and administrative constraints, such as knowledge of the user and budget concerns, dictate what models </a:t>
            </a:r>
            <a:r>
              <a:rPr lang="en-US" b="1" i="1" dirty="0"/>
              <a:t>can</a:t>
            </a:r>
            <a:r>
              <a:rPr lang="en-US" b="1" dirty="0"/>
              <a:t> be used.  </a:t>
            </a:r>
            <a:r>
              <a:rPr lang="en-US" dirty="0"/>
              <a:t>Whatever mass appraisal method(s) and model(s) a county chooses, they must be capable of producing accurate and uniform values throughout the jurisdiction and across all classes of property. </a:t>
            </a:r>
          </a:p>
          <a:p>
            <a:endParaRPr lang="en-US" dirty="0"/>
          </a:p>
        </p:txBody>
      </p:sp>
    </p:spTree>
    <p:extLst>
      <p:ext uri="{BB962C8B-B14F-4D97-AF65-F5344CB8AC3E}">
        <p14:creationId xmlns:p14="http://schemas.microsoft.com/office/powerpoint/2010/main" val="3132800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9343F1D5-1C35-4DA3-963F-61131157E23D}"/>
              </a:ext>
            </a:extLst>
          </p:cNvPr>
          <p:cNvSpPr>
            <a:spLocks noGrp="1"/>
          </p:cNvSpPr>
          <p:nvPr>
            <p:ph type="title"/>
          </p:nvPr>
        </p:nvSpPr>
        <p:spPr>
          <a:xfrm>
            <a:off x="496112" y="685801"/>
            <a:ext cx="2743200" cy="5105400"/>
          </a:xfrm>
        </p:spPr>
        <p:txBody>
          <a:bodyPr>
            <a:normAutofit/>
          </a:bodyPr>
          <a:lstStyle/>
          <a:p>
            <a:pPr algn="l"/>
            <a:r>
              <a:rPr lang="en-US" sz="3200" dirty="0">
                <a:solidFill>
                  <a:srgbClr val="FFFFFF"/>
                </a:solidFill>
              </a:rPr>
              <a:t>Guidance from IBTR: MEIJER STORES LP VS Boone County Assessor</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1"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2" name="Content Placeholder 2">
            <a:extLst>
              <a:ext uri="{FF2B5EF4-FFF2-40B4-BE49-F238E27FC236}">
                <a16:creationId xmlns:a16="http://schemas.microsoft.com/office/drawing/2014/main" id="{E443E589-243F-4469-9D74-BCF81FE282F3}"/>
              </a:ext>
            </a:extLst>
          </p:cNvPr>
          <p:cNvSpPr>
            <a:spLocks noGrp="1"/>
          </p:cNvSpPr>
          <p:nvPr>
            <p:ph idx="1"/>
          </p:nvPr>
        </p:nvSpPr>
        <p:spPr>
          <a:xfrm>
            <a:off x="5117106" y="685801"/>
            <a:ext cx="6385918" cy="5105400"/>
          </a:xfrm>
        </p:spPr>
        <p:txBody>
          <a:bodyPr>
            <a:normAutofit/>
          </a:bodyPr>
          <a:lstStyle/>
          <a:p>
            <a:pPr>
              <a:lnSpc>
                <a:spcPct val="90000"/>
              </a:lnSpc>
            </a:pPr>
            <a:r>
              <a:rPr lang="en-US" sz="2000"/>
              <a:t>92. The MANUAL offers further guidance. It defines “market value-in-use,” “value in use,” and “use value,” as being synonymous. MANUAL at 6-8. But it also states that a property’s true tax value will equal its value-in-exchange when properties are frequently exchanged and used for the same purposes by the buyer and seller. Id. at 2, 4. </a:t>
            </a:r>
          </a:p>
          <a:p>
            <a:pPr>
              <a:lnSpc>
                <a:spcPct val="90000"/>
              </a:lnSpc>
            </a:pPr>
            <a:r>
              <a:rPr lang="en-US" sz="2000"/>
              <a:t>93. True tax value is something other than purely market value or value-in-use. Given the mandates from the Indiana Supreme Court and the Legislature, </a:t>
            </a:r>
            <a:r>
              <a:rPr lang="en-US" sz="2000" b="1"/>
              <a:t>the DLGF created a valuation standard that relies heavily on what it terms as objectively verifiable data from the market, but still maintains the notion of property wealth gained through utility, and therefore recognizes situations where true tax value will differ from market value.</a:t>
            </a:r>
          </a:p>
          <a:p>
            <a:pPr>
              <a:lnSpc>
                <a:spcPct val="90000"/>
              </a:lnSpc>
            </a:pPr>
            <a:endParaRPr lang="en-US" sz="2000"/>
          </a:p>
        </p:txBody>
      </p:sp>
    </p:spTree>
    <p:extLst>
      <p:ext uri="{BB962C8B-B14F-4D97-AF65-F5344CB8AC3E}">
        <p14:creationId xmlns:p14="http://schemas.microsoft.com/office/powerpoint/2010/main" val="2120368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7EF5DC-A7C4-438B-B6CC-AA016F575106}"/>
              </a:ext>
            </a:extLst>
          </p:cNvPr>
          <p:cNvSpPr>
            <a:spLocks noGrp="1"/>
          </p:cNvSpPr>
          <p:nvPr>
            <p:ph type="title"/>
          </p:nvPr>
        </p:nvSpPr>
        <p:spPr>
          <a:xfrm>
            <a:off x="3854451" y="685800"/>
            <a:ext cx="7648573" cy="1752599"/>
          </a:xfrm>
        </p:spPr>
        <p:txBody>
          <a:bodyPr>
            <a:normAutofit/>
          </a:bodyPr>
          <a:lstStyle/>
          <a:p>
            <a:r>
              <a:rPr lang="en-US" dirty="0"/>
              <a:t>Standards on Level of Assessment</a:t>
            </a:r>
          </a:p>
        </p:txBody>
      </p:sp>
      <p:sp>
        <p:nvSpPr>
          <p:cNvPr id="10" name="Rectangle 9">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2"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1"/>
            <a:ext cx="858884"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4"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1"/>
            <a:ext cx="835810"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6"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5830"/>
            <a:ext cx="2175413"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8"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9078" y="2695292"/>
            <a:ext cx="2690743"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0" name="Freeform: Shape 19">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2690532"/>
            <a:ext cx="290432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22"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1071"/>
            <a:ext cx="2894568"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3" name="Content Placeholder 2">
            <a:extLst>
              <a:ext uri="{FF2B5EF4-FFF2-40B4-BE49-F238E27FC236}">
                <a16:creationId xmlns:a16="http://schemas.microsoft.com/office/drawing/2014/main" id="{6085BC48-BF48-4E4E-95AC-D6433D874F49}"/>
              </a:ext>
            </a:extLst>
          </p:cNvPr>
          <p:cNvSpPr>
            <a:spLocks noGrp="1"/>
          </p:cNvSpPr>
          <p:nvPr>
            <p:ph idx="1"/>
          </p:nvPr>
        </p:nvSpPr>
        <p:spPr>
          <a:xfrm>
            <a:off x="3854451" y="2666999"/>
            <a:ext cx="7648572" cy="3124201"/>
          </a:xfrm>
        </p:spPr>
        <p:txBody>
          <a:bodyPr anchor="t">
            <a:normAutofit/>
          </a:bodyPr>
          <a:lstStyle/>
          <a:p>
            <a:pPr>
              <a:lnSpc>
                <a:spcPct val="90000"/>
              </a:lnSpc>
            </a:pPr>
            <a:r>
              <a:rPr lang="en-US" sz="1700" dirty="0">
                <a:latin typeface="Arial" panose="020B0604020202020204" pitchFamily="34" charset="0"/>
                <a:cs typeface="Arial" panose="020B0604020202020204" pitchFamily="34" charset="0"/>
              </a:rPr>
              <a:t>The standard that is used to connect the legislative definition of value to practical valuations used to ultimately compute assessments.</a:t>
            </a:r>
          </a:p>
          <a:p>
            <a:pPr marL="0" indent="0">
              <a:lnSpc>
                <a:spcPct val="90000"/>
              </a:lnSpc>
              <a:buNone/>
            </a:pPr>
            <a:r>
              <a:rPr lang="en-US" sz="1700" i="1" dirty="0">
                <a:latin typeface="Arial" panose="020B0604020202020204" pitchFamily="34" charset="0"/>
                <a:cs typeface="Arial" panose="020B0604020202020204" pitchFamily="34" charset="0"/>
              </a:rPr>
              <a:t>Sec. 5. (a) Except for agricultural land, ratio study statistics shall be calculated based on the methods and procedures contained in the IAAO Standard on Ratio Studies (July 2007), as incorporated by reference in 50 IAC 27-1-4. (b) The level of assessment, as determined by the median ratio, must fall between 0.90 and 1.10 for any class of property. </a:t>
            </a:r>
            <a:r>
              <a:rPr lang="en-US" sz="1700" b="1" i="1" dirty="0">
                <a:latin typeface="Arial" panose="020B0604020202020204" pitchFamily="34" charset="0"/>
                <a:cs typeface="Arial" panose="020B0604020202020204" pitchFamily="34" charset="0"/>
              </a:rPr>
              <a:t>However, confidence intervals, rather than the median ratio itself, will be used to determine compliance with this benchmark.</a:t>
            </a:r>
            <a:endParaRPr lang="en-US" sz="1700" dirty="0">
              <a:latin typeface="Arial" panose="020B0604020202020204" pitchFamily="34" charset="0"/>
              <a:cs typeface="Arial" panose="020B0604020202020204" pitchFamily="34" charset="0"/>
            </a:endParaRPr>
          </a:p>
          <a:p>
            <a:pPr lvl="1">
              <a:lnSpc>
                <a:spcPct val="90000"/>
              </a:lnSpc>
            </a:pPr>
            <a:endParaRPr lang="en-US" sz="1700" dirty="0"/>
          </a:p>
        </p:txBody>
      </p:sp>
    </p:spTree>
    <p:extLst>
      <p:ext uri="{BB962C8B-B14F-4D97-AF65-F5344CB8AC3E}">
        <p14:creationId xmlns:p14="http://schemas.microsoft.com/office/powerpoint/2010/main" val="3106871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957EF5DC-A7C4-438B-B6CC-AA016F575106}"/>
              </a:ext>
            </a:extLst>
          </p:cNvPr>
          <p:cNvSpPr>
            <a:spLocks noGrp="1"/>
          </p:cNvSpPr>
          <p:nvPr>
            <p:ph type="title"/>
          </p:nvPr>
        </p:nvSpPr>
        <p:spPr>
          <a:xfrm>
            <a:off x="683609" y="764372"/>
            <a:ext cx="3173688" cy="5216013"/>
          </a:xfrm>
        </p:spPr>
        <p:txBody>
          <a:bodyPr>
            <a:normAutofit/>
          </a:bodyPr>
          <a:lstStyle/>
          <a:p>
            <a:pPr algn="l"/>
            <a:r>
              <a:rPr lang="en-US" dirty="0">
                <a:latin typeface="Arial" panose="020B0604020202020204" pitchFamily="34" charset="0"/>
                <a:cs typeface="Arial" panose="020B0604020202020204" pitchFamily="34" charset="0"/>
              </a:rPr>
              <a:t>Level of Assessment - IAAO 2013 Guide to Ratio Studies</a:t>
            </a:r>
            <a:endParaRPr lang="en-US"/>
          </a:p>
        </p:txBody>
      </p:sp>
      <p:cxnSp>
        <p:nvCxnSpPr>
          <p:cNvPr id="10" name="Straight Connector 9">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085BC48-BF48-4E4E-95AC-D6433D874F49}"/>
              </a:ext>
            </a:extLst>
          </p:cNvPr>
          <p:cNvSpPr>
            <a:spLocks noGrp="1"/>
          </p:cNvSpPr>
          <p:nvPr>
            <p:ph idx="1"/>
          </p:nvPr>
        </p:nvSpPr>
        <p:spPr>
          <a:xfrm>
            <a:off x="4370138" y="308920"/>
            <a:ext cx="7086600" cy="6277232"/>
          </a:xfrm>
        </p:spPr>
        <p:txBody>
          <a:bodyPr anchor="ctr">
            <a:normAutofit/>
          </a:bodyPr>
          <a:lstStyle/>
          <a:p>
            <a:pPr>
              <a:lnSpc>
                <a:spcPct val="110000"/>
              </a:lnSpc>
            </a:pPr>
            <a:r>
              <a:rPr lang="en-US" sz="2000" b="1" dirty="0">
                <a:latin typeface="Arial" panose="020B0604020202020204" pitchFamily="34" charset="0"/>
                <a:cs typeface="Arial" panose="020B0604020202020204" pitchFamily="34" charset="0"/>
              </a:rPr>
              <a:t>5.3 Measures of Appraisal Level </a:t>
            </a:r>
            <a:r>
              <a:rPr lang="en-US" sz="2000" dirty="0">
                <a:latin typeface="Arial" panose="020B0604020202020204" pitchFamily="34" charset="0"/>
                <a:cs typeface="Arial" panose="020B0604020202020204" pitchFamily="34" charset="0"/>
              </a:rPr>
              <a:t>Estimates of appraisal level are based on measures of central tendency. They should be calculated for each stratum and for such aggregations of strata as may be appropriate. Several common measures of appraisal level (central tendency) should be calculated in ratio studies, including the median ratio, mean ratio, and weighted mean ratio. When one of these measures is calculated on the data in a sample, the result is a point estimate, which is accurate for the sample but is only one indicator of the level of appraisal in the population. </a:t>
            </a:r>
            <a:r>
              <a:rPr lang="en-US" sz="1800" b="1" dirty="0">
                <a:latin typeface="Arial" panose="020B0604020202020204" pitchFamily="34" charset="0"/>
                <a:cs typeface="Arial" panose="020B0604020202020204" pitchFamily="34" charset="0"/>
              </a:rPr>
              <a:t>Confidence intervals around the measures of level provide indicators of the reliability of the sample statistics as predictors of the overall level of appraisal of the population. Note that noncompliance with appraisal level standards cannot be determined without the use of confidence intervals or hypothesis tests.</a:t>
            </a:r>
          </a:p>
        </p:txBody>
      </p:sp>
    </p:spTree>
    <p:extLst>
      <p:ext uri="{BB962C8B-B14F-4D97-AF65-F5344CB8AC3E}">
        <p14:creationId xmlns:p14="http://schemas.microsoft.com/office/powerpoint/2010/main" val="2157903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65DA5-CBBA-4F03-92CC-C265ACDEEDB1}"/>
              </a:ext>
            </a:extLst>
          </p:cNvPr>
          <p:cNvSpPr>
            <a:spLocks noGrp="1"/>
          </p:cNvSpPr>
          <p:nvPr>
            <p:ph type="title"/>
          </p:nvPr>
        </p:nvSpPr>
        <p:spPr/>
        <p:txBody>
          <a:bodyPr>
            <a:normAutofit fontScale="90000"/>
          </a:bodyPr>
          <a:lstStyle/>
          <a:p>
            <a:r>
              <a:rPr lang="en-US" dirty="0"/>
              <a:t>When Should an Oversight Agency Reject a Group of Assessments?</a:t>
            </a:r>
            <a:br>
              <a:rPr lang="en-US" dirty="0"/>
            </a:br>
            <a:endParaRPr lang="en-US" dirty="0"/>
          </a:p>
        </p:txBody>
      </p:sp>
      <p:pic>
        <p:nvPicPr>
          <p:cNvPr id="4" name="Picture 1" descr="image001">
            <a:extLst>
              <a:ext uri="{FF2B5EF4-FFF2-40B4-BE49-F238E27FC236}">
                <a16:creationId xmlns:a16="http://schemas.microsoft.com/office/drawing/2014/main" id="{218567D1-E03E-48C3-BFEE-3BE0320CE95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484313" y="3233290"/>
            <a:ext cx="10018712" cy="1991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75085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docProps/app.xml><?xml version="1.0" encoding="utf-8"?>
<Properties xmlns="http://schemas.openxmlformats.org/officeDocument/2006/extended-properties" xmlns:vt="http://schemas.openxmlformats.org/officeDocument/2006/docPropsVTypes">
  <TotalTime>196</TotalTime>
  <Words>1454</Words>
  <Application>Microsoft Office PowerPoint</Application>
  <PresentationFormat>Widescreen</PresentationFormat>
  <Paragraphs>75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Corbel</vt:lpstr>
      <vt:lpstr>Parallax</vt:lpstr>
      <vt:lpstr>TRENDS IN ASSESSMENT</vt:lpstr>
      <vt:lpstr>Background</vt:lpstr>
      <vt:lpstr>Terms</vt:lpstr>
      <vt:lpstr>Terms, Continued</vt:lpstr>
      <vt:lpstr>Methodology – 2011 Property Manual</vt:lpstr>
      <vt:lpstr>Guidance from IBTR: MEIJER STORES LP VS Boone County Assessor</vt:lpstr>
      <vt:lpstr>Standards on Level of Assessment</vt:lpstr>
      <vt:lpstr>Level of Assessment - IAAO 2013 Guide to Ratio Studies</vt:lpstr>
      <vt:lpstr>When Should an Oversight Agency Reject a Group of Assessments? </vt:lpstr>
      <vt:lpstr>N &amp; Vital Trimming Stats - IAAO</vt:lpstr>
      <vt:lpstr>N &amp; Vital Trimming Stats - DLGF</vt:lpstr>
      <vt:lpstr>Examples of Actual 2018 Trimming Results:</vt:lpstr>
      <vt:lpstr>Hypothesis</vt:lpstr>
      <vt:lpstr>Hypothesis Explained</vt:lpstr>
      <vt:lpstr>Developing a Level of Assessment Test for Indiana</vt:lpstr>
      <vt:lpstr>The Process</vt:lpstr>
      <vt:lpstr>Interim Results Residential</vt:lpstr>
      <vt:lpstr>Residential Ratio Percentile</vt:lpstr>
      <vt:lpstr>Interim Results Commercial</vt:lpstr>
      <vt:lpstr>Discussion of Results</vt:lpstr>
      <vt:lpstr>Tax Policy Implications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TRENDS IN ASSESSMENT</dc:title>
  <dc:creator>Jacki Vance-Kuss</dc:creator>
  <cp:lastModifiedBy>Eric S. Grossman</cp:lastModifiedBy>
  <cp:revision>6</cp:revision>
  <dcterms:created xsi:type="dcterms:W3CDTF">2020-05-20T12:57:16Z</dcterms:created>
  <dcterms:modified xsi:type="dcterms:W3CDTF">2020-05-20T16:59:13Z</dcterms:modified>
</cp:coreProperties>
</file>