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8" r:id="rId5"/>
    <p:sldId id="259" r:id="rId6"/>
    <p:sldId id="262" r:id="rId7"/>
    <p:sldId id="260" r:id="rId8"/>
    <p:sldId id="261" r:id="rId9"/>
    <p:sldId id="263" r:id="rId10"/>
    <p:sldId id="264" r:id="rId11"/>
    <p:sldId id="265" r:id="rId12"/>
    <p:sldId id="266"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1" d="100"/>
          <a:sy n="91" d="100"/>
        </p:scale>
        <p:origin x="84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EE9A2-6122-12A7-B378-EC73F440A88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8ABCA29-3DF7-71CA-21E5-7B8D31E55C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77C9026-68E4-1441-A557-881305C4274A}"/>
              </a:ext>
            </a:extLst>
          </p:cNvPr>
          <p:cNvSpPr>
            <a:spLocks noGrp="1"/>
          </p:cNvSpPr>
          <p:nvPr>
            <p:ph type="dt" sz="half" idx="10"/>
          </p:nvPr>
        </p:nvSpPr>
        <p:spPr/>
        <p:txBody>
          <a:bodyPr/>
          <a:lstStyle/>
          <a:p>
            <a:fld id="{FD988733-B220-402E-997E-B1D029D16BA1}" type="datetimeFigureOut">
              <a:rPr lang="en-US" smtClean="0"/>
              <a:t>3/19/2024</a:t>
            </a:fld>
            <a:endParaRPr lang="en-US"/>
          </a:p>
        </p:txBody>
      </p:sp>
      <p:sp>
        <p:nvSpPr>
          <p:cNvPr id="5" name="Footer Placeholder 4">
            <a:extLst>
              <a:ext uri="{FF2B5EF4-FFF2-40B4-BE49-F238E27FC236}">
                <a16:creationId xmlns:a16="http://schemas.microsoft.com/office/drawing/2014/main" id="{1086997C-87A1-70DA-0BF1-AB52C45C00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26D61A-5EE7-7B0C-EC53-8F81181D84B9}"/>
              </a:ext>
            </a:extLst>
          </p:cNvPr>
          <p:cNvSpPr>
            <a:spLocks noGrp="1"/>
          </p:cNvSpPr>
          <p:nvPr>
            <p:ph type="sldNum" sz="quarter" idx="12"/>
          </p:nvPr>
        </p:nvSpPr>
        <p:spPr/>
        <p:txBody>
          <a:bodyPr/>
          <a:lstStyle/>
          <a:p>
            <a:fld id="{145F9749-EABF-48F8-86A7-C5CF0B0E48BD}" type="slidenum">
              <a:rPr lang="en-US" smtClean="0"/>
              <a:t>‹#›</a:t>
            </a:fld>
            <a:endParaRPr lang="en-US"/>
          </a:p>
        </p:txBody>
      </p:sp>
    </p:spTree>
    <p:extLst>
      <p:ext uri="{BB962C8B-B14F-4D97-AF65-F5344CB8AC3E}">
        <p14:creationId xmlns:p14="http://schemas.microsoft.com/office/powerpoint/2010/main" val="2266817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279D9-0336-F441-CF3A-9D66E613627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69BC410-F1CC-E8B3-CA33-1DD2284C62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B8E77F-08C0-D9A7-67CD-9CFAC066E2C8}"/>
              </a:ext>
            </a:extLst>
          </p:cNvPr>
          <p:cNvSpPr>
            <a:spLocks noGrp="1"/>
          </p:cNvSpPr>
          <p:nvPr>
            <p:ph type="dt" sz="half" idx="10"/>
          </p:nvPr>
        </p:nvSpPr>
        <p:spPr/>
        <p:txBody>
          <a:bodyPr/>
          <a:lstStyle/>
          <a:p>
            <a:fld id="{FD988733-B220-402E-997E-B1D029D16BA1}" type="datetimeFigureOut">
              <a:rPr lang="en-US" smtClean="0"/>
              <a:t>3/19/2024</a:t>
            </a:fld>
            <a:endParaRPr lang="en-US"/>
          </a:p>
        </p:txBody>
      </p:sp>
      <p:sp>
        <p:nvSpPr>
          <p:cNvPr id="5" name="Footer Placeholder 4">
            <a:extLst>
              <a:ext uri="{FF2B5EF4-FFF2-40B4-BE49-F238E27FC236}">
                <a16:creationId xmlns:a16="http://schemas.microsoft.com/office/drawing/2014/main" id="{2FAB2BAE-ABB0-8FC6-CB55-B3322E87F4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AB6BC9-B945-86A5-8706-139814D39365}"/>
              </a:ext>
            </a:extLst>
          </p:cNvPr>
          <p:cNvSpPr>
            <a:spLocks noGrp="1"/>
          </p:cNvSpPr>
          <p:nvPr>
            <p:ph type="sldNum" sz="quarter" idx="12"/>
          </p:nvPr>
        </p:nvSpPr>
        <p:spPr/>
        <p:txBody>
          <a:bodyPr/>
          <a:lstStyle/>
          <a:p>
            <a:fld id="{145F9749-EABF-48F8-86A7-C5CF0B0E48BD}" type="slidenum">
              <a:rPr lang="en-US" smtClean="0"/>
              <a:t>‹#›</a:t>
            </a:fld>
            <a:endParaRPr lang="en-US"/>
          </a:p>
        </p:txBody>
      </p:sp>
    </p:spTree>
    <p:extLst>
      <p:ext uri="{BB962C8B-B14F-4D97-AF65-F5344CB8AC3E}">
        <p14:creationId xmlns:p14="http://schemas.microsoft.com/office/powerpoint/2010/main" val="291827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0B5A6E-CD50-9A9C-283C-B0C0D10AC06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AEF9774-AF79-2034-2550-C0C4508D22B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748C79-7EFA-F658-C7FD-B6536B6531AE}"/>
              </a:ext>
            </a:extLst>
          </p:cNvPr>
          <p:cNvSpPr>
            <a:spLocks noGrp="1"/>
          </p:cNvSpPr>
          <p:nvPr>
            <p:ph type="dt" sz="half" idx="10"/>
          </p:nvPr>
        </p:nvSpPr>
        <p:spPr/>
        <p:txBody>
          <a:bodyPr/>
          <a:lstStyle/>
          <a:p>
            <a:fld id="{FD988733-B220-402E-997E-B1D029D16BA1}" type="datetimeFigureOut">
              <a:rPr lang="en-US" smtClean="0"/>
              <a:t>3/19/2024</a:t>
            </a:fld>
            <a:endParaRPr lang="en-US"/>
          </a:p>
        </p:txBody>
      </p:sp>
      <p:sp>
        <p:nvSpPr>
          <p:cNvPr id="5" name="Footer Placeholder 4">
            <a:extLst>
              <a:ext uri="{FF2B5EF4-FFF2-40B4-BE49-F238E27FC236}">
                <a16:creationId xmlns:a16="http://schemas.microsoft.com/office/drawing/2014/main" id="{4A5CDE76-143B-13E3-FC9F-4AEF46796E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88AC0E-359E-8042-CF38-FD7CFD8133B1}"/>
              </a:ext>
            </a:extLst>
          </p:cNvPr>
          <p:cNvSpPr>
            <a:spLocks noGrp="1"/>
          </p:cNvSpPr>
          <p:nvPr>
            <p:ph type="sldNum" sz="quarter" idx="12"/>
          </p:nvPr>
        </p:nvSpPr>
        <p:spPr/>
        <p:txBody>
          <a:bodyPr/>
          <a:lstStyle/>
          <a:p>
            <a:fld id="{145F9749-EABF-48F8-86A7-C5CF0B0E48BD}" type="slidenum">
              <a:rPr lang="en-US" smtClean="0"/>
              <a:t>‹#›</a:t>
            </a:fld>
            <a:endParaRPr lang="en-US"/>
          </a:p>
        </p:txBody>
      </p:sp>
    </p:spTree>
    <p:extLst>
      <p:ext uri="{BB962C8B-B14F-4D97-AF65-F5344CB8AC3E}">
        <p14:creationId xmlns:p14="http://schemas.microsoft.com/office/powerpoint/2010/main" val="438619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352F7-A7C9-82F4-6996-2A3109480F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4E6016-582A-AD33-D058-5E19C4E4E5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F24693-8182-1245-C8AA-BF25F73B482D}"/>
              </a:ext>
            </a:extLst>
          </p:cNvPr>
          <p:cNvSpPr>
            <a:spLocks noGrp="1"/>
          </p:cNvSpPr>
          <p:nvPr>
            <p:ph type="dt" sz="half" idx="10"/>
          </p:nvPr>
        </p:nvSpPr>
        <p:spPr/>
        <p:txBody>
          <a:bodyPr/>
          <a:lstStyle/>
          <a:p>
            <a:fld id="{FD988733-B220-402E-997E-B1D029D16BA1}" type="datetimeFigureOut">
              <a:rPr lang="en-US" smtClean="0"/>
              <a:t>3/19/2024</a:t>
            </a:fld>
            <a:endParaRPr lang="en-US"/>
          </a:p>
        </p:txBody>
      </p:sp>
      <p:sp>
        <p:nvSpPr>
          <p:cNvPr id="5" name="Footer Placeholder 4">
            <a:extLst>
              <a:ext uri="{FF2B5EF4-FFF2-40B4-BE49-F238E27FC236}">
                <a16:creationId xmlns:a16="http://schemas.microsoft.com/office/drawing/2014/main" id="{FE294B5A-9A8E-F55F-73FA-A47DBF1952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758617-304A-BA37-271E-6B4A640428AC}"/>
              </a:ext>
            </a:extLst>
          </p:cNvPr>
          <p:cNvSpPr>
            <a:spLocks noGrp="1"/>
          </p:cNvSpPr>
          <p:nvPr>
            <p:ph type="sldNum" sz="quarter" idx="12"/>
          </p:nvPr>
        </p:nvSpPr>
        <p:spPr/>
        <p:txBody>
          <a:bodyPr/>
          <a:lstStyle/>
          <a:p>
            <a:fld id="{145F9749-EABF-48F8-86A7-C5CF0B0E48BD}" type="slidenum">
              <a:rPr lang="en-US" smtClean="0"/>
              <a:t>‹#›</a:t>
            </a:fld>
            <a:endParaRPr lang="en-US"/>
          </a:p>
        </p:txBody>
      </p:sp>
    </p:spTree>
    <p:extLst>
      <p:ext uri="{BB962C8B-B14F-4D97-AF65-F5344CB8AC3E}">
        <p14:creationId xmlns:p14="http://schemas.microsoft.com/office/powerpoint/2010/main" val="4247708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DDD0E-949F-9A6C-F0D1-386FA578BDE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429FCE1-1AD5-F031-7889-7831B7D669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0DEEB2D-53BC-1904-14FF-E8E360138C50}"/>
              </a:ext>
            </a:extLst>
          </p:cNvPr>
          <p:cNvSpPr>
            <a:spLocks noGrp="1"/>
          </p:cNvSpPr>
          <p:nvPr>
            <p:ph type="dt" sz="half" idx="10"/>
          </p:nvPr>
        </p:nvSpPr>
        <p:spPr/>
        <p:txBody>
          <a:bodyPr/>
          <a:lstStyle/>
          <a:p>
            <a:fld id="{FD988733-B220-402E-997E-B1D029D16BA1}" type="datetimeFigureOut">
              <a:rPr lang="en-US" smtClean="0"/>
              <a:t>3/19/2024</a:t>
            </a:fld>
            <a:endParaRPr lang="en-US"/>
          </a:p>
        </p:txBody>
      </p:sp>
      <p:sp>
        <p:nvSpPr>
          <p:cNvPr id="5" name="Footer Placeholder 4">
            <a:extLst>
              <a:ext uri="{FF2B5EF4-FFF2-40B4-BE49-F238E27FC236}">
                <a16:creationId xmlns:a16="http://schemas.microsoft.com/office/drawing/2014/main" id="{D883A226-6C17-53E2-1FFF-7326D9EAA8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43F749-BF99-B69D-2161-01ADB14A0AA7}"/>
              </a:ext>
            </a:extLst>
          </p:cNvPr>
          <p:cNvSpPr>
            <a:spLocks noGrp="1"/>
          </p:cNvSpPr>
          <p:nvPr>
            <p:ph type="sldNum" sz="quarter" idx="12"/>
          </p:nvPr>
        </p:nvSpPr>
        <p:spPr/>
        <p:txBody>
          <a:bodyPr/>
          <a:lstStyle/>
          <a:p>
            <a:fld id="{145F9749-EABF-48F8-86A7-C5CF0B0E48BD}" type="slidenum">
              <a:rPr lang="en-US" smtClean="0"/>
              <a:t>‹#›</a:t>
            </a:fld>
            <a:endParaRPr lang="en-US"/>
          </a:p>
        </p:txBody>
      </p:sp>
    </p:spTree>
    <p:extLst>
      <p:ext uri="{BB962C8B-B14F-4D97-AF65-F5344CB8AC3E}">
        <p14:creationId xmlns:p14="http://schemas.microsoft.com/office/powerpoint/2010/main" val="3335074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48E2A-F3ED-55D9-5FC2-13EE9A7485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48BB03-8752-3A92-C87F-93EFE0CE67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8683E4C-F0A1-4DD8-375E-D9F2A86BAB3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DB0E66-F535-2CDF-E06D-4DEB1846F17E}"/>
              </a:ext>
            </a:extLst>
          </p:cNvPr>
          <p:cNvSpPr>
            <a:spLocks noGrp="1"/>
          </p:cNvSpPr>
          <p:nvPr>
            <p:ph type="dt" sz="half" idx="10"/>
          </p:nvPr>
        </p:nvSpPr>
        <p:spPr/>
        <p:txBody>
          <a:bodyPr/>
          <a:lstStyle/>
          <a:p>
            <a:fld id="{FD988733-B220-402E-997E-B1D029D16BA1}" type="datetimeFigureOut">
              <a:rPr lang="en-US" smtClean="0"/>
              <a:t>3/19/2024</a:t>
            </a:fld>
            <a:endParaRPr lang="en-US"/>
          </a:p>
        </p:txBody>
      </p:sp>
      <p:sp>
        <p:nvSpPr>
          <p:cNvPr id="6" name="Footer Placeholder 5">
            <a:extLst>
              <a:ext uri="{FF2B5EF4-FFF2-40B4-BE49-F238E27FC236}">
                <a16:creationId xmlns:a16="http://schemas.microsoft.com/office/drawing/2014/main" id="{7472745C-3764-DC85-349D-F3E6411263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23BEE8-9711-EB66-0C10-FC3209E2A825}"/>
              </a:ext>
            </a:extLst>
          </p:cNvPr>
          <p:cNvSpPr>
            <a:spLocks noGrp="1"/>
          </p:cNvSpPr>
          <p:nvPr>
            <p:ph type="sldNum" sz="quarter" idx="12"/>
          </p:nvPr>
        </p:nvSpPr>
        <p:spPr/>
        <p:txBody>
          <a:bodyPr/>
          <a:lstStyle/>
          <a:p>
            <a:fld id="{145F9749-EABF-48F8-86A7-C5CF0B0E48BD}" type="slidenum">
              <a:rPr lang="en-US" smtClean="0"/>
              <a:t>‹#›</a:t>
            </a:fld>
            <a:endParaRPr lang="en-US"/>
          </a:p>
        </p:txBody>
      </p:sp>
    </p:spTree>
    <p:extLst>
      <p:ext uri="{BB962C8B-B14F-4D97-AF65-F5344CB8AC3E}">
        <p14:creationId xmlns:p14="http://schemas.microsoft.com/office/powerpoint/2010/main" val="1523639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B80CC-088D-5519-CDBA-8BD9FC9C152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856F56-C5A1-EC22-6FE4-8CF21EAFC6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4F097FB-8806-E864-F0A0-2FC0FC692CB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16BA497-FE03-5AA1-1392-CCB59AFE24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B1FB7BE-CE84-BEB4-66D6-66482332CD3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52CA341-EB98-4F2C-757D-BA9F83E6465D}"/>
              </a:ext>
            </a:extLst>
          </p:cNvPr>
          <p:cNvSpPr>
            <a:spLocks noGrp="1"/>
          </p:cNvSpPr>
          <p:nvPr>
            <p:ph type="dt" sz="half" idx="10"/>
          </p:nvPr>
        </p:nvSpPr>
        <p:spPr/>
        <p:txBody>
          <a:bodyPr/>
          <a:lstStyle/>
          <a:p>
            <a:fld id="{FD988733-B220-402E-997E-B1D029D16BA1}" type="datetimeFigureOut">
              <a:rPr lang="en-US" smtClean="0"/>
              <a:t>3/19/2024</a:t>
            </a:fld>
            <a:endParaRPr lang="en-US"/>
          </a:p>
        </p:txBody>
      </p:sp>
      <p:sp>
        <p:nvSpPr>
          <p:cNvPr id="8" name="Footer Placeholder 7">
            <a:extLst>
              <a:ext uri="{FF2B5EF4-FFF2-40B4-BE49-F238E27FC236}">
                <a16:creationId xmlns:a16="http://schemas.microsoft.com/office/drawing/2014/main" id="{1BBE2DB9-B980-8850-3BBE-891F7A64CA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70FF990-DE8A-3165-5D7D-3A677B1707B8}"/>
              </a:ext>
            </a:extLst>
          </p:cNvPr>
          <p:cNvSpPr>
            <a:spLocks noGrp="1"/>
          </p:cNvSpPr>
          <p:nvPr>
            <p:ph type="sldNum" sz="quarter" idx="12"/>
          </p:nvPr>
        </p:nvSpPr>
        <p:spPr/>
        <p:txBody>
          <a:bodyPr/>
          <a:lstStyle/>
          <a:p>
            <a:fld id="{145F9749-EABF-48F8-86A7-C5CF0B0E48BD}" type="slidenum">
              <a:rPr lang="en-US" smtClean="0"/>
              <a:t>‹#›</a:t>
            </a:fld>
            <a:endParaRPr lang="en-US"/>
          </a:p>
        </p:txBody>
      </p:sp>
    </p:spTree>
    <p:extLst>
      <p:ext uri="{BB962C8B-B14F-4D97-AF65-F5344CB8AC3E}">
        <p14:creationId xmlns:p14="http://schemas.microsoft.com/office/powerpoint/2010/main" val="1285602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ABE82-5610-A66C-794D-272A7B8551B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096BB17-5F6C-418D-2C9A-E8245A38E3F7}"/>
              </a:ext>
            </a:extLst>
          </p:cNvPr>
          <p:cNvSpPr>
            <a:spLocks noGrp="1"/>
          </p:cNvSpPr>
          <p:nvPr>
            <p:ph type="dt" sz="half" idx="10"/>
          </p:nvPr>
        </p:nvSpPr>
        <p:spPr/>
        <p:txBody>
          <a:bodyPr/>
          <a:lstStyle/>
          <a:p>
            <a:fld id="{FD988733-B220-402E-997E-B1D029D16BA1}" type="datetimeFigureOut">
              <a:rPr lang="en-US" smtClean="0"/>
              <a:t>3/19/2024</a:t>
            </a:fld>
            <a:endParaRPr lang="en-US"/>
          </a:p>
        </p:txBody>
      </p:sp>
      <p:sp>
        <p:nvSpPr>
          <p:cNvPr id="4" name="Footer Placeholder 3">
            <a:extLst>
              <a:ext uri="{FF2B5EF4-FFF2-40B4-BE49-F238E27FC236}">
                <a16:creationId xmlns:a16="http://schemas.microsoft.com/office/drawing/2014/main" id="{214E577D-4D37-4C80-B10E-9F766E2ED4B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40D1217-2A9C-DAB0-B2B5-A25E8BC58A36}"/>
              </a:ext>
            </a:extLst>
          </p:cNvPr>
          <p:cNvSpPr>
            <a:spLocks noGrp="1"/>
          </p:cNvSpPr>
          <p:nvPr>
            <p:ph type="sldNum" sz="quarter" idx="12"/>
          </p:nvPr>
        </p:nvSpPr>
        <p:spPr/>
        <p:txBody>
          <a:bodyPr/>
          <a:lstStyle/>
          <a:p>
            <a:fld id="{145F9749-EABF-48F8-86A7-C5CF0B0E48BD}" type="slidenum">
              <a:rPr lang="en-US" smtClean="0"/>
              <a:t>‹#›</a:t>
            </a:fld>
            <a:endParaRPr lang="en-US"/>
          </a:p>
        </p:txBody>
      </p:sp>
    </p:spTree>
    <p:extLst>
      <p:ext uri="{BB962C8B-B14F-4D97-AF65-F5344CB8AC3E}">
        <p14:creationId xmlns:p14="http://schemas.microsoft.com/office/powerpoint/2010/main" val="3285636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6C4BB5-7461-52C9-5EDA-C4691D8C7DBC}"/>
              </a:ext>
            </a:extLst>
          </p:cNvPr>
          <p:cNvSpPr>
            <a:spLocks noGrp="1"/>
          </p:cNvSpPr>
          <p:nvPr>
            <p:ph type="dt" sz="half" idx="10"/>
          </p:nvPr>
        </p:nvSpPr>
        <p:spPr/>
        <p:txBody>
          <a:bodyPr/>
          <a:lstStyle/>
          <a:p>
            <a:fld id="{FD988733-B220-402E-997E-B1D029D16BA1}" type="datetimeFigureOut">
              <a:rPr lang="en-US" smtClean="0"/>
              <a:t>3/19/2024</a:t>
            </a:fld>
            <a:endParaRPr lang="en-US"/>
          </a:p>
        </p:txBody>
      </p:sp>
      <p:sp>
        <p:nvSpPr>
          <p:cNvPr id="3" name="Footer Placeholder 2">
            <a:extLst>
              <a:ext uri="{FF2B5EF4-FFF2-40B4-BE49-F238E27FC236}">
                <a16:creationId xmlns:a16="http://schemas.microsoft.com/office/drawing/2014/main" id="{30BCFC4A-8634-2A8A-BF41-64354B9B58B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148240-E921-35F4-C87B-FC60E56A97E8}"/>
              </a:ext>
            </a:extLst>
          </p:cNvPr>
          <p:cNvSpPr>
            <a:spLocks noGrp="1"/>
          </p:cNvSpPr>
          <p:nvPr>
            <p:ph type="sldNum" sz="quarter" idx="12"/>
          </p:nvPr>
        </p:nvSpPr>
        <p:spPr/>
        <p:txBody>
          <a:bodyPr/>
          <a:lstStyle/>
          <a:p>
            <a:fld id="{145F9749-EABF-48F8-86A7-C5CF0B0E48BD}" type="slidenum">
              <a:rPr lang="en-US" smtClean="0"/>
              <a:t>‹#›</a:t>
            </a:fld>
            <a:endParaRPr lang="en-US"/>
          </a:p>
        </p:txBody>
      </p:sp>
    </p:spTree>
    <p:extLst>
      <p:ext uri="{BB962C8B-B14F-4D97-AF65-F5344CB8AC3E}">
        <p14:creationId xmlns:p14="http://schemas.microsoft.com/office/powerpoint/2010/main" val="3325798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D4F94-163E-4D66-B1AF-B9AE8612A2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2FF4277-546E-E825-2B18-D69E0C3E97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AA7A9F5-7AB8-B95A-7DC2-556CC99ED1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F7CABD-81CF-654D-5E79-DA40A496A23C}"/>
              </a:ext>
            </a:extLst>
          </p:cNvPr>
          <p:cNvSpPr>
            <a:spLocks noGrp="1"/>
          </p:cNvSpPr>
          <p:nvPr>
            <p:ph type="dt" sz="half" idx="10"/>
          </p:nvPr>
        </p:nvSpPr>
        <p:spPr/>
        <p:txBody>
          <a:bodyPr/>
          <a:lstStyle/>
          <a:p>
            <a:fld id="{FD988733-B220-402E-997E-B1D029D16BA1}" type="datetimeFigureOut">
              <a:rPr lang="en-US" smtClean="0"/>
              <a:t>3/19/2024</a:t>
            </a:fld>
            <a:endParaRPr lang="en-US"/>
          </a:p>
        </p:txBody>
      </p:sp>
      <p:sp>
        <p:nvSpPr>
          <p:cNvPr id="6" name="Footer Placeholder 5">
            <a:extLst>
              <a:ext uri="{FF2B5EF4-FFF2-40B4-BE49-F238E27FC236}">
                <a16:creationId xmlns:a16="http://schemas.microsoft.com/office/drawing/2014/main" id="{10C29554-94EB-FE78-13E2-20CA2452A2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E62796-39B2-2542-0310-1DA042FBD7C8}"/>
              </a:ext>
            </a:extLst>
          </p:cNvPr>
          <p:cNvSpPr>
            <a:spLocks noGrp="1"/>
          </p:cNvSpPr>
          <p:nvPr>
            <p:ph type="sldNum" sz="quarter" idx="12"/>
          </p:nvPr>
        </p:nvSpPr>
        <p:spPr/>
        <p:txBody>
          <a:bodyPr/>
          <a:lstStyle/>
          <a:p>
            <a:fld id="{145F9749-EABF-48F8-86A7-C5CF0B0E48BD}" type="slidenum">
              <a:rPr lang="en-US" smtClean="0"/>
              <a:t>‹#›</a:t>
            </a:fld>
            <a:endParaRPr lang="en-US"/>
          </a:p>
        </p:txBody>
      </p:sp>
    </p:spTree>
    <p:extLst>
      <p:ext uri="{BB962C8B-B14F-4D97-AF65-F5344CB8AC3E}">
        <p14:creationId xmlns:p14="http://schemas.microsoft.com/office/powerpoint/2010/main" val="3513764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CFC44-0ACC-F9E9-E0D3-F57923CBA6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F246581-8C79-D55D-615F-D8E9047EBF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19C850E-3D26-6B96-1E21-A92DE86477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D3A230-4CB8-3D27-6D23-47CDE30F8116}"/>
              </a:ext>
            </a:extLst>
          </p:cNvPr>
          <p:cNvSpPr>
            <a:spLocks noGrp="1"/>
          </p:cNvSpPr>
          <p:nvPr>
            <p:ph type="dt" sz="half" idx="10"/>
          </p:nvPr>
        </p:nvSpPr>
        <p:spPr/>
        <p:txBody>
          <a:bodyPr/>
          <a:lstStyle/>
          <a:p>
            <a:fld id="{FD988733-B220-402E-997E-B1D029D16BA1}" type="datetimeFigureOut">
              <a:rPr lang="en-US" smtClean="0"/>
              <a:t>3/19/2024</a:t>
            </a:fld>
            <a:endParaRPr lang="en-US"/>
          </a:p>
        </p:txBody>
      </p:sp>
      <p:sp>
        <p:nvSpPr>
          <p:cNvPr id="6" name="Footer Placeholder 5">
            <a:extLst>
              <a:ext uri="{FF2B5EF4-FFF2-40B4-BE49-F238E27FC236}">
                <a16:creationId xmlns:a16="http://schemas.microsoft.com/office/drawing/2014/main" id="{F052138A-72A7-ECDD-F959-365EE1FE98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FE7BE6-5D67-2674-34C8-BDF899057A97}"/>
              </a:ext>
            </a:extLst>
          </p:cNvPr>
          <p:cNvSpPr>
            <a:spLocks noGrp="1"/>
          </p:cNvSpPr>
          <p:nvPr>
            <p:ph type="sldNum" sz="quarter" idx="12"/>
          </p:nvPr>
        </p:nvSpPr>
        <p:spPr/>
        <p:txBody>
          <a:bodyPr/>
          <a:lstStyle/>
          <a:p>
            <a:fld id="{145F9749-EABF-48F8-86A7-C5CF0B0E48BD}" type="slidenum">
              <a:rPr lang="en-US" smtClean="0"/>
              <a:t>‹#›</a:t>
            </a:fld>
            <a:endParaRPr lang="en-US"/>
          </a:p>
        </p:txBody>
      </p:sp>
    </p:spTree>
    <p:extLst>
      <p:ext uri="{BB962C8B-B14F-4D97-AF65-F5344CB8AC3E}">
        <p14:creationId xmlns:p14="http://schemas.microsoft.com/office/powerpoint/2010/main" val="1749513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65E70C-0E36-19F4-D273-EA0B698E7C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CC118B9-A8CE-CF60-5B0B-D7F3DABE61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C18A61-E058-D4B2-BA31-D8CBE583236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988733-B220-402E-997E-B1D029D16BA1}" type="datetimeFigureOut">
              <a:rPr lang="en-US" smtClean="0"/>
              <a:t>3/19/2024</a:t>
            </a:fld>
            <a:endParaRPr lang="en-US"/>
          </a:p>
        </p:txBody>
      </p:sp>
      <p:sp>
        <p:nvSpPr>
          <p:cNvPr id="5" name="Footer Placeholder 4">
            <a:extLst>
              <a:ext uri="{FF2B5EF4-FFF2-40B4-BE49-F238E27FC236}">
                <a16:creationId xmlns:a16="http://schemas.microsoft.com/office/drawing/2014/main" id="{6E106F8B-25C1-D74B-998A-1E269C3713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B7BAC1F-8148-2C64-A376-F96F05F12C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5F9749-EABF-48F8-86A7-C5CF0B0E48BD}" type="slidenum">
              <a:rPr lang="en-US" smtClean="0"/>
              <a:t>‹#›</a:t>
            </a:fld>
            <a:endParaRPr lang="en-US"/>
          </a:p>
        </p:txBody>
      </p:sp>
    </p:spTree>
    <p:extLst>
      <p:ext uri="{BB962C8B-B14F-4D97-AF65-F5344CB8AC3E}">
        <p14:creationId xmlns:p14="http://schemas.microsoft.com/office/powerpoint/2010/main" val="8272960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ompleterea.com/2014/09/17/uspap-standard-rule-1-4/"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opensourceassessing.com/research"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tippecanoe.in.gov/1224/2023-Campus-Student-Housing-Projec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ippecanoehub.maps.arcgis.com/apps/webappviewer/index.html?id=92b968ce8d1b4fed95448baaafa578cc&amp;token=Hoz5eBe5qClJQXoXnWQTxEZDCWuuk1EQup3WWqel-5O72b6NWHRGz9WFE2q9_j-NLojpBFB_3yYq3bg6ZminLdmffJy3dd72yNjievVAZD2xfZCfa0aJ6BGQzjIJUo2qvTcvTICAh3MhFJqCalbkhaVaAK0PfEigQnX8BZPgg3tdx6_nzZ8l7AYPD9FzDciLPr630BC6cmBiQZzDv6xiQFQyojZufAO9pf2-UhAkn9zUL4K_-Yt_gAqd1r2kFZK6wbs7YEAejg7IjgoBU29MCw.." TargetMode="External"/><Relationship Id="rId2" Type="http://schemas.openxmlformats.org/officeDocument/2006/relationships/hyperlink" Target="https://storymaps.arcgis.com/stories/4ad7515ae31045bba6259ffa24c84707"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venturi.blob.core.windows.net/fd-2286/79-07-18-462-015.000-026/3?sv=2015-07-08&amp;sr=b&amp;sig=Qx8qOKHXWe7kk5CFrWqP0kkAzE0FOF2jY6GDaWgSg5A%3D&amp;se=2024-02-02T07%3A00%3A00Z&amp;sp=r&amp;rscd=inline%3B%20filename%3D%2279-07-18-462-015.000-026_3.pdf%2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39886-C6C7-B4A0-EEB5-A4038F141049}"/>
              </a:ext>
            </a:extLst>
          </p:cNvPr>
          <p:cNvSpPr>
            <a:spLocks noGrp="1"/>
          </p:cNvSpPr>
          <p:nvPr>
            <p:ph type="ctrTitle"/>
          </p:nvPr>
        </p:nvSpPr>
        <p:spPr/>
        <p:txBody>
          <a:bodyPr>
            <a:normAutofit/>
          </a:bodyPr>
          <a:lstStyle/>
          <a:p>
            <a:r>
              <a:rPr lang="en-US" sz="4400" dirty="0">
                <a:latin typeface="Calibri" panose="020F0502020204030204" pitchFamily="34" charset="0"/>
                <a:ea typeface="Calibri" panose="020F0502020204030204" pitchFamily="34" charset="0"/>
              </a:rPr>
              <a:t>U</a:t>
            </a:r>
            <a:r>
              <a:rPr lang="en-US" sz="4400" dirty="0">
                <a:effectLst/>
                <a:latin typeface="Calibri" panose="020F0502020204030204" pitchFamily="34" charset="0"/>
                <a:ea typeface="Calibri" panose="020F0502020204030204" pitchFamily="34" charset="0"/>
              </a:rPr>
              <a:t>nderstanding the Impact of New </a:t>
            </a:r>
            <a:r>
              <a:rPr lang="en-US" sz="4400" dirty="0">
                <a:latin typeface="Calibri" panose="020F0502020204030204" pitchFamily="34" charset="0"/>
                <a:ea typeface="Calibri" panose="020F0502020204030204" pitchFamily="34" charset="0"/>
              </a:rPr>
              <a:t>L</a:t>
            </a:r>
            <a:r>
              <a:rPr lang="en-US" sz="4400" dirty="0">
                <a:effectLst/>
                <a:latin typeface="Calibri" panose="020F0502020204030204" pitchFamily="34" charset="0"/>
                <a:ea typeface="Calibri" panose="020F0502020204030204" pitchFamily="34" charset="0"/>
              </a:rPr>
              <a:t>egislation on Assessments</a:t>
            </a:r>
            <a:endParaRPr lang="en-US" sz="4400" dirty="0"/>
          </a:p>
        </p:txBody>
      </p:sp>
      <p:sp>
        <p:nvSpPr>
          <p:cNvPr id="3" name="Subtitle 2">
            <a:extLst>
              <a:ext uri="{FF2B5EF4-FFF2-40B4-BE49-F238E27FC236}">
                <a16:creationId xmlns:a16="http://schemas.microsoft.com/office/drawing/2014/main" id="{91B7CF22-803F-1108-BA97-E75C62708457}"/>
              </a:ext>
            </a:extLst>
          </p:cNvPr>
          <p:cNvSpPr>
            <a:spLocks noGrp="1"/>
          </p:cNvSpPr>
          <p:nvPr>
            <p:ph type="subTitle" idx="1"/>
          </p:nvPr>
        </p:nvSpPr>
        <p:spPr/>
        <p:txBody>
          <a:bodyPr/>
          <a:lstStyle/>
          <a:p>
            <a:r>
              <a:rPr lang="en-US" sz="2400" b="1" dirty="0">
                <a:solidFill>
                  <a:srgbClr val="000000"/>
                </a:solidFill>
                <a:effectLst/>
                <a:latin typeface="Calibri Light" panose="020F0302020204030204" pitchFamily="34" charset="0"/>
                <a:ea typeface="Calibri" panose="020F0502020204030204" pitchFamily="34" charset="0"/>
              </a:rPr>
              <a:t>6-1.1-4-39 (Section 39)</a:t>
            </a:r>
            <a:endParaRPr lang="en-US" dirty="0"/>
          </a:p>
        </p:txBody>
      </p:sp>
    </p:spTree>
    <p:extLst>
      <p:ext uri="{BB962C8B-B14F-4D97-AF65-F5344CB8AC3E}">
        <p14:creationId xmlns:p14="http://schemas.microsoft.com/office/powerpoint/2010/main" val="29091252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1B7ED-3707-C0E2-7279-7073B4942EA2}"/>
              </a:ext>
            </a:extLst>
          </p:cNvPr>
          <p:cNvSpPr>
            <a:spLocks noGrp="1"/>
          </p:cNvSpPr>
          <p:nvPr>
            <p:ph type="title"/>
          </p:nvPr>
        </p:nvSpPr>
        <p:spPr/>
        <p:txBody>
          <a:bodyPr/>
          <a:lstStyle/>
          <a:p>
            <a:r>
              <a:rPr lang="en-US" dirty="0"/>
              <a:t>Obvious Equity Problems</a:t>
            </a:r>
          </a:p>
        </p:txBody>
      </p:sp>
      <p:sp>
        <p:nvSpPr>
          <p:cNvPr id="3" name="Content Placeholder 2">
            <a:extLst>
              <a:ext uri="{FF2B5EF4-FFF2-40B4-BE49-F238E27FC236}">
                <a16:creationId xmlns:a16="http://schemas.microsoft.com/office/drawing/2014/main" id="{BD9607DC-07C3-60DC-8E7D-B3FFDFFC37E4}"/>
              </a:ext>
            </a:extLst>
          </p:cNvPr>
          <p:cNvSpPr>
            <a:spLocks noGrp="1"/>
          </p:cNvSpPr>
          <p:nvPr>
            <p:ph idx="1"/>
          </p:nvPr>
        </p:nvSpPr>
        <p:spPr/>
        <p:txBody>
          <a:bodyPr/>
          <a:lstStyle/>
          <a:p>
            <a:r>
              <a:rPr lang="en-US" dirty="0"/>
              <a:t>Regressive tax policy construed against owners of single family through 4-unit rentals. Creates two valuation standards for residential rental property in Indiana.</a:t>
            </a:r>
          </a:p>
          <a:p>
            <a:r>
              <a:rPr lang="en-US" dirty="0"/>
              <a:t>Mixed use buildings: Not clear how to separate non-apartment uses on the same parcel. Could create disparity between office, retail, restaurant, etc. </a:t>
            </a:r>
          </a:p>
          <a:p>
            <a:r>
              <a:rPr lang="en-US" dirty="0"/>
              <a:t>Some classes of properties tied to market value: apartments, AG land and golf courses excluded. </a:t>
            </a:r>
          </a:p>
        </p:txBody>
      </p:sp>
    </p:spTree>
    <p:extLst>
      <p:ext uri="{BB962C8B-B14F-4D97-AF65-F5344CB8AC3E}">
        <p14:creationId xmlns:p14="http://schemas.microsoft.com/office/powerpoint/2010/main" val="2546869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F9385-4BFA-9A58-8E72-AB6D8C5D947B}"/>
              </a:ext>
            </a:extLst>
          </p:cNvPr>
          <p:cNvSpPr>
            <a:spLocks noGrp="1"/>
          </p:cNvSpPr>
          <p:nvPr>
            <p:ph type="title"/>
          </p:nvPr>
        </p:nvSpPr>
        <p:spPr/>
        <p:txBody>
          <a:bodyPr/>
          <a:lstStyle/>
          <a:p>
            <a:r>
              <a:rPr lang="en-US" dirty="0"/>
              <a:t>Solution #1</a:t>
            </a:r>
          </a:p>
        </p:txBody>
      </p:sp>
      <p:sp>
        <p:nvSpPr>
          <p:cNvPr id="3" name="Content Placeholder 2">
            <a:extLst>
              <a:ext uri="{FF2B5EF4-FFF2-40B4-BE49-F238E27FC236}">
                <a16:creationId xmlns:a16="http://schemas.microsoft.com/office/drawing/2014/main" id="{E45B26BA-5CF1-3E2F-5DC2-3F8E81616EF4}"/>
              </a:ext>
            </a:extLst>
          </p:cNvPr>
          <p:cNvSpPr>
            <a:spLocks noGrp="1"/>
          </p:cNvSpPr>
          <p:nvPr>
            <p:ph idx="1"/>
          </p:nvPr>
        </p:nvSpPr>
        <p:spPr/>
        <p:txBody>
          <a:bodyPr/>
          <a:lstStyle/>
          <a:p>
            <a:r>
              <a:rPr lang="en-US" dirty="0"/>
              <a:t>Drastically reduce apartments while continuing with market value for other classes of property</a:t>
            </a:r>
          </a:p>
          <a:p>
            <a:endParaRPr lang="en-US" dirty="0"/>
          </a:p>
          <a:p>
            <a:pPr marL="0" indent="0">
              <a:buNone/>
            </a:pPr>
            <a:r>
              <a:rPr lang="en-US" dirty="0"/>
              <a:t>Pro: minimize damage to the community</a:t>
            </a:r>
          </a:p>
          <a:p>
            <a:pPr marL="0" indent="0">
              <a:buNone/>
            </a:pPr>
            <a:endParaRPr lang="en-US" dirty="0"/>
          </a:p>
          <a:p>
            <a:pPr marL="0" indent="0">
              <a:buNone/>
            </a:pPr>
            <a:r>
              <a:rPr lang="en-US" dirty="0"/>
              <a:t>Con: regressive &amp; unconstitutional </a:t>
            </a:r>
          </a:p>
        </p:txBody>
      </p:sp>
    </p:spTree>
    <p:extLst>
      <p:ext uri="{BB962C8B-B14F-4D97-AF65-F5344CB8AC3E}">
        <p14:creationId xmlns:p14="http://schemas.microsoft.com/office/powerpoint/2010/main" val="1307556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2FA66-CBCD-746D-20E1-6EDDDED25580}"/>
              </a:ext>
            </a:extLst>
          </p:cNvPr>
          <p:cNvSpPr>
            <a:spLocks noGrp="1"/>
          </p:cNvSpPr>
          <p:nvPr>
            <p:ph type="title"/>
          </p:nvPr>
        </p:nvSpPr>
        <p:spPr/>
        <p:txBody>
          <a:bodyPr/>
          <a:lstStyle/>
          <a:p>
            <a:r>
              <a:rPr lang="en-US" dirty="0"/>
              <a:t>Solution #2</a:t>
            </a:r>
          </a:p>
        </p:txBody>
      </p:sp>
      <p:sp>
        <p:nvSpPr>
          <p:cNvPr id="3" name="Content Placeholder 2">
            <a:extLst>
              <a:ext uri="{FF2B5EF4-FFF2-40B4-BE49-F238E27FC236}">
                <a16:creationId xmlns:a16="http://schemas.microsoft.com/office/drawing/2014/main" id="{97462F02-F9EC-DBB9-9E0A-287605CF3E12}"/>
              </a:ext>
            </a:extLst>
          </p:cNvPr>
          <p:cNvSpPr>
            <a:spLocks noGrp="1"/>
          </p:cNvSpPr>
          <p:nvPr>
            <p:ph idx="1"/>
          </p:nvPr>
        </p:nvSpPr>
        <p:spPr/>
        <p:txBody>
          <a:bodyPr/>
          <a:lstStyle/>
          <a:p>
            <a:r>
              <a:rPr lang="en-US" dirty="0"/>
              <a:t>Reduce all property assessments to a similar proportion of market value as now is required for apartments</a:t>
            </a:r>
          </a:p>
          <a:p>
            <a:endParaRPr lang="en-US" dirty="0"/>
          </a:p>
          <a:p>
            <a:pPr marL="0" indent="0">
              <a:buNone/>
            </a:pPr>
            <a:r>
              <a:rPr lang="en-US" dirty="0"/>
              <a:t>Pro: fair &amp; equitable</a:t>
            </a:r>
          </a:p>
          <a:p>
            <a:pPr marL="0" indent="0">
              <a:buNone/>
            </a:pPr>
            <a:endParaRPr lang="en-US" dirty="0"/>
          </a:p>
          <a:p>
            <a:pPr marL="0" indent="0">
              <a:buNone/>
            </a:pPr>
            <a:r>
              <a:rPr lang="en-US" dirty="0"/>
              <a:t>Con: maximum damage to the community</a:t>
            </a:r>
          </a:p>
          <a:p>
            <a:pPr marL="0" indent="0">
              <a:buNone/>
            </a:pPr>
            <a:endParaRPr lang="en-US" dirty="0"/>
          </a:p>
        </p:txBody>
      </p:sp>
    </p:spTree>
    <p:extLst>
      <p:ext uri="{BB962C8B-B14F-4D97-AF65-F5344CB8AC3E}">
        <p14:creationId xmlns:p14="http://schemas.microsoft.com/office/powerpoint/2010/main" val="1927786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3B282-AF37-0D7E-B744-1EA8F58A9129}"/>
              </a:ext>
            </a:extLst>
          </p:cNvPr>
          <p:cNvSpPr>
            <a:spLocks noGrp="1"/>
          </p:cNvSpPr>
          <p:nvPr>
            <p:ph type="title"/>
          </p:nvPr>
        </p:nvSpPr>
        <p:spPr/>
        <p:txBody>
          <a:bodyPr/>
          <a:lstStyle/>
          <a:p>
            <a:r>
              <a:rPr lang="en-US" dirty="0"/>
              <a:t>Solution #3</a:t>
            </a:r>
          </a:p>
        </p:txBody>
      </p:sp>
      <p:sp>
        <p:nvSpPr>
          <p:cNvPr id="3" name="Content Placeholder 2">
            <a:extLst>
              <a:ext uri="{FF2B5EF4-FFF2-40B4-BE49-F238E27FC236}">
                <a16:creationId xmlns:a16="http://schemas.microsoft.com/office/drawing/2014/main" id="{DF2C695D-D24C-8E6B-23EA-0A6FCB84220D}"/>
              </a:ext>
            </a:extLst>
          </p:cNvPr>
          <p:cNvSpPr>
            <a:spLocks noGrp="1"/>
          </p:cNvSpPr>
          <p:nvPr>
            <p:ph idx="1"/>
          </p:nvPr>
        </p:nvSpPr>
        <p:spPr/>
        <p:txBody>
          <a:bodyPr/>
          <a:lstStyle/>
          <a:p>
            <a:r>
              <a:rPr lang="en-US" dirty="0"/>
              <a:t>Inflate grades &amp; pursue legal change</a:t>
            </a:r>
          </a:p>
          <a:p>
            <a:endParaRPr lang="en-US" dirty="0"/>
          </a:p>
          <a:p>
            <a:pPr marL="0" indent="0">
              <a:buNone/>
            </a:pPr>
            <a:r>
              <a:rPr lang="en-US" dirty="0"/>
              <a:t>Pro: allows more time to problem solve</a:t>
            </a:r>
          </a:p>
          <a:p>
            <a:pPr marL="0" indent="0">
              <a:buNone/>
            </a:pPr>
            <a:endParaRPr lang="en-US" dirty="0"/>
          </a:p>
          <a:p>
            <a:pPr marL="0" indent="0">
              <a:buNone/>
            </a:pPr>
            <a:r>
              <a:rPr lang="en-US" dirty="0"/>
              <a:t>Con: might be kicking the can down the road</a:t>
            </a:r>
          </a:p>
          <a:p>
            <a:endParaRPr lang="en-US" dirty="0"/>
          </a:p>
        </p:txBody>
      </p:sp>
    </p:spTree>
    <p:extLst>
      <p:ext uri="{BB962C8B-B14F-4D97-AF65-F5344CB8AC3E}">
        <p14:creationId xmlns:p14="http://schemas.microsoft.com/office/powerpoint/2010/main" val="2507725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35033-A777-CFF2-40EE-5E73D6BFE2C1}"/>
              </a:ext>
            </a:extLst>
          </p:cNvPr>
          <p:cNvSpPr>
            <a:spLocks noGrp="1"/>
          </p:cNvSpPr>
          <p:nvPr>
            <p:ph type="title"/>
          </p:nvPr>
        </p:nvSpPr>
        <p:spPr/>
        <p:txBody>
          <a:bodyPr/>
          <a:lstStyle/>
          <a:p>
            <a:r>
              <a:rPr lang="en-US" dirty="0"/>
              <a:t>Background</a:t>
            </a:r>
          </a:p>
        </p:txBody>
      </p:sp>
      <p:sp>
        <p:nvSpPr>
          <p:cNvPr id="4" name="TextBox 3">
            <a:extLst>
              <a:ext uri="{FF2B5EF4-FFF2-40B4-BE49-F238E27FC236}">
                <a16:creationId xmlns:a16="http://schemas.microsoft.com/office/drawing/2014/main" id="{0BAB6A1F-E12D-0381-557E-5EF67FD812BD}"/>
              </a:ext>
            </a:extLst>
          </p:cNvPr>
          <p:cNvSpPr txBox="1"/>
          <p:nvPr/>
        </p:nvSpPr>
        <p:spPr>
          <a:xfrm>
            <a:off x="541538" y="1690688"/>
            <a:ext cx="10928412" cy="5047536"/>
          </a:xfrm>
          <a:prstGeom prst="rect">
            <a:avLst/>
          </a:prstGeom>
          <a:noFill/>
        </p:spPr>
        <p:txBody>
          <a:bodyPr wrap="square">
            <a:spAutoFit/>
          </a:bodyPr>
          <a:lstStyle/>
          <a:p>
            <a:r>
              <a:rPr lang="en-US" sz="3200" dirty="0"/>
              <a:t>Three generally accepted methods to value property: income capitalization, sale comparison and replacement cost approaches</a:t>
            </a:r>
          </a:p>
          <a:p>
            <a:endParaRPr lang="en-US" dirty="0"/>
          </a:p>
          <a:p>
            <a:endParaRPr lang="en-US" dirty="0"/>
          </a:p>
          <a:p>
            <a:endParaRPr lang="en-US" dirty="0"/>
          </a:p>
          <a:p>
            <a:r>
              <a:rPr lang="en-US" dirty="0">
                <a:hlinkClick r:id="rId2"/>
              </a:rPr>
              <a:t>https://completerea.com/2014/09/17/uspap-standard-rule-1-4/</a:t>
            </a:r>
            <a:endParaRPr lang="en-US" dirty="0"/>
          </a:p>
          <a:p>
            <a:endParaRPr lang="en-US" dirty="0"/>
          </a:p>
          <a:p>
            <a:endParaRPr lang="en-US" dirty="0"/>
          </a:p>
          <a:p>
            <a:endParaRPr lang="en-US" dirty="0"/>
          </a:p>
          <a:p>
            <a:pPr algn="l"/>
            <a:r>
              <a:rPr lang="en-US" sz="2400" b="0" i="0" dirty="0">
                <a:solidFill>
                  <a:srgbClr val="202124"/>
                </a:solidFill>
                <a:effectLst/>
                <a:latin typeface="Google Sans"/>
              </a:rPr>
              <a:t>Under the provisions of Title XI of the Financial Institutions Reform, Recovery and Enforcement Act of 1989 (FIRREA), </a:t>
            </a:r>
            <a:r>
              <a:rPr lang="en-US" sz="2400" b="0" i="0" dirty="0">
                <a:solidFill>
                  <a:srgbClr val="040C28"/>
                </a:solidFill>
                <a:effectLst/>
                <a:latin typeface="Google Sans"/>
              </a:rPr>
              <a:t>the Appraisal Standards Board (ASB)</a:t>
            </a:r>
            <a:r>
              <a:rPr lang="en-US" sz="2400" b="0" i="0" dirty="0">
                <a:solidFill>
                  <a:srgbClr val="202124"/>
                </a:solidFill>
                <a:effectLst/>
                <a:latin typeface="Google Sans"/>
              </a:rPr>
              <a:t> is responsible for writing, amending, and interpreting the Uniform Standards of Professional Appraisal Practice (USPAP).</a:t>
            </a:r>
            <a:endParaRPr lang="en-US" sz="2400" b="0" i="0" dirty="0">
              <a:solidFill>
                <a:srgbClr val="202124"/>
              </a:solidFill>
              <a:effectLst/>
              <a:latin typeface="Roboto" panose="02000000000000000000" pitchFamily="2" charset="0"/>
            </a:endParaRPr>
          </a:p>
          <a:p>
            <a:br>
              <a:rPr lang="en-US" b="0" i="0" dirty="0">
                <a:solidFill>
                  <a:srgbClr val="202124"/>
                </a:solidFill>
                <a:effectLst/>
                <a:latin typeface="Roboto" panose="02000000000000000000" pitchFamily="2" charset="0"/>
              </a:rPr>
            </a:br>
            <a:endParaRPr lang="en-US" dirty="0"/>
          </a:p>
        </p:txBody>
      </p:sp>
    </p:spTree>
    <p:extLst>
      <p:ext uri="{BB962C8B-B14F-4D97-AF65-F5344CB8AC3E}">
        <p14:creationId xmlns:p14="http://schemas.microsoft.com/office/powerpoint/2010/main" val="2703680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A5060-F21D-1D2D-908C-ED0BE04BEFBD}"/>
              </a:ext>
            </a:extLst>
          </p:cNvPr>
          <p:cNvSpPr>
            <a:spLocks noGrp="1"/>
          </p:cNvSpPr>
          <p:nvPr>
            <p:ph type="title"/>
          </p:nvPr>
        </p:nvSpPr>
        <p:spPr/>
        <p:txBody>
          <a:bodyPr>
            <a:normAutofit fontScale="90000"/>
          </a:bodyPr>
          <a:lstStyle/>
          <a:p>
            <a:r>
              <a:rPr lang="en-US" b="0" i="0" dirty="0">
                <a:solidFill>
                  <a:srgbClr val="4D4D4D"/>
                </a:solidFill>
                <a:effectLst/>
                <a:latin typeface="Roboto" panose="02000000000000000000" pitchFamily="2" charset="0"/>
              </a:rPr>
              <a:t>STATE BOARD OF TAX COMMISSIONERS v. TOWN OF ST JOHN (1998)</a:t>
            </a:r>
            <a:br>
              <a:rPr lang="en-US" b="0" i="0" dirty="0">
                <a:solidFill>
                  <a:srgbClr val="4D4D4D"/>
                </a:solidFill>
                <a:effectLst/>
                <a:latin typeface="Roboto" panose="02000000000000000000" pitchFamily="2" charset="0"/>
              </a:rPr>
            </a:br>
            <a:endParaRPr lang="en-US" dirty="0"/>
          </a:p>
        </p:txBody>
      </p:sp>
      <p:sp>
        <p:nvSpPr>
          <p:cNvPr id="3" name="Content Placeholder 2">
            <a:extLst>
              <a:ext uri="{FF2B5EF4-FFF2-40B4-BE49-F238E27FC236}">
                <a16:creationId xmlns:a16="http://schemas.microsoft.com/office/drawing/2014/main" id="{09E9569D-4576-7BA4-0F09-2F2048FDB446}"/>
              </a:ext>
            </a:extLst>
          </p:cNvPr>
          <p:cNvSpPr>
            <a:spLocks noGrp="1"/>
          </p:cNvSpPr>
          <p:nvPr>
            <p:ph idx="1"/>
          </p:nvPr>
        </p:nvSpPr>
        <p:spPr/>
        <p:txBody>
          <a:bodyPr>
            <a:normAutofit fontScale="92500" lnSpcReduction="10000"/>
          </a:bodyPr>
          <a:lstStyle/>
          <a:p>
            <a:r>
              <a:rPr lang="en-US" b="0" i="0" dirty="0">
                <a:solidFill>
                  <a:srgbClr val="666666"/>
                </a:solidFill>
                <a:effectLst/>
                <a:latin typeface="Roboto" panose="02000000000000000000" pitchFamily="2" charset="0"/>
              </a:rPr>
              <a:t>We affirm the Tax Court's determination that the existing cost schedules, lacking meaningful reference to property wealth and resulting in significant deviations from substantial uniformity and equality, violate the Property Taxation Clause of the Indiana Constitution.   However, the Clause does not require the consideration of all property wealth evidence in individual assessments or appeals therefrom.   It does not mandate the use of strict market value or the use of its three measurement standards.   It does not prohibit the use of different assessment methodologies for differing property classifications, or assessment based on value in use, provided that the result is substantial uniformity and equality based on property wealth across all property classifications.</a:t>
            </a:r>
            <a:endParaRPr lang="en-US" dirty="0"/>
          </a:p>
        </p:txBody>
      </p:sp>
    </p:spTree>
    <p:extLst>
      <p:ext uri="{BB962C8B-B14F-4D97-AF65-F5344CB8AC3E}">
        <p14:creationId xmlns:p14="http://schemas.microsoft.com/office/powerpoint/2010/main" val="2082539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47C9-A940-C0BD-7C78-A3E09894696C}"/>
              </a:ext>
            </a:extLst>
          </p:cNvPr>
          <p:cNvSpPr>
            <a:spLocks noGrp="1"/>
          </p:cNvSpPr>
          <p:nvPr>
            <p:ph type="title"/>
          </p:nvPr>
        </p:nvSpPr>
        <p:spPr/>
        <p:txBody>
          <a:bodyPr>
            <a:normAutofit/>
          </a:bodyPr>
          <a:lstStyle/>
          <a:p>
            <a:r>
              <a:rPr lang="en-US" dirty="0"/>
              <a:t>Is Indiana market value 20+ years later?</a:t>
            </a:r>
          </a:p>
        </p:txBody>
      </p:sp>
      <p:pic>
        <p:nvPicPr>
          <p:cNvPr id="4" name="Content Placeholder 3">
            <a:extLst>
              <a:ext uri="{FF2B5EF4-FFF2-40B4-BE49-F238E27FC236}">
                <a16:creationId xmlns:a16="http://schemas.microsoft.com/office/drawing/2014/main" id="{DCB166B0-68F1-57E1-CC01-DCCF37BCC9B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82393" y="1479395"/>
            <a:ext cx="5283136" cy="5275275"/>
          </a:xfrm>
          <a:prstGeom prst="rect">
            <a:avLst/>
          </a:prstGeom>
        </p:spPr>
      </p:pic>
      <p:sp>
        <p:nvSpPr>
          <p:cNvPr id="6" name="TextBox 5">
            <a:extLst>
              <a:ext uri="{FF2B5EF4-FFF2-40B4-BE49-F238E27FC236}">
                <a16:creationId xmlns:a16="http://schemas.microsoft.com/office/drawing/2014/main" id="{9F9A4642-7173-FBE1-A837-17906F50E95F}"/>
              </a:ext>
            </a:extLst>
          </p:cNvPr>
          <p:cNvSpPr txBox="1"/>
          <p:nvPr/>
        </p:nvSpPr>
        <p:spPr>
          <a:xfrm>
            <a:off x="3757474" y="6308209"/>
            <a:ext cx="6094520" cy="646331"/>
          </a:xfrm>
          <a:prstGeom prst="rect">
            <a:avLst/>
          </a:prstGeom>
          <a:noFill/>
        </p:spPr>
        <p:txBody>
          <a:bodyPr wrap="square">
            <a:spAutoFit/>
          </a:bodyPr>
          <a:lstStyle/>
          <a:p>
            <a:r>
              <a:rPr lang="en-US" dirty="0">
                <a:hlinkClick r:id="rId3"/>
              </a:rPr>
              <a:t>https://www.opensourceassessing.com/research</a:t>
            </a:r>
            <a:endParaRPr lang="en-US" dirty="0"/>
          </a:p>
          <a:p>
            <a:endParaRPr lang="en-US" dirty="0"/>
          </a:p>
        </p:txBody>
      </p:sp>
    </p:spTree>
    <p:extLst>
      <p:ext uri="{BB962C8B-B14F-4D97-AF65-F5344CB8AC3E}">
        <p14:creationId xmlns:p14="http://schemas.microsoft.com/office/powerpoint/2010/main" val="485873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734AD-0A86-75E4-3ABD-74279AE71ED2}"/>
              </a:ext>
            </a:extLst>
          </p:cNvPr>
          <p:cNvSpPr>
            <a:spLocks noGrp="1"/>
          </p:cNvSpPr>
          <p:nvPr>
            <p:ph type="title"/>
          </p:nvPr>
        </p:nvSpPr>
        <p:spPr/>
        <p:txBody>
          <a:bodyPr/>
          <a:lstStyle/>
          <a:p>
            <a:r>
              <a:rPr lang="en-US" dirty="0"/>
              <a:t>Lowest of the 3 for apartments: 2005-2023</a:t>
            </a:r>
          </a:p>
        </p:txBody>
      </p:sp>
      <p:sp>
        <p:nvSpPr>
          <p:cNvPr id="3" name="Content Placeholder 2">
            <a:extLst>
              <a:ext uri="{FF2B5EF4-FFF2-40B4-BE49-F238E27FC236}">
                <a16:creationId xmlns:a16="http://schemas.microsoft.com/office/drawing/2014/main" id="{78D1CA7A-BD3C-9A85-A42A-C89723E42737}"/>
              </a:ext>
            </a:extLst>
          </p:cNvPr>
          <p:cNvSpPr>
            <a:spLocks noGrp="1"/>
          </p:cNvSpPr>
          <p:nvPr>
            <p:ph idx="1"/>
          </p:nvPr>
        </p:nvSpPr>
        <p:spPr/>
        <p:txBody>
          <a:bodyPr>
            <a:normAutofit lnSpcReduction="10000"/>
          </a:bodyPr>
          <a:lstStyle/>
          <a:p>
            <a:pPr marL="457200" marR="0">
              <a:lnSpc>
                <a:spcPct val="105000"/>
              </a:lnSpc>
              <a:spcBef>
                <a:spcPts val="0"/>
              </a:spcBef>
              <a:spcAft>
                <a:spcPts val="800"/>
              </a:spcAft>
            </a:pPr>
            <a:r>
              <a:rPr lang="en-US" sz="1800" dirty="0">
                <a:solidFill>
                  <a:srgbClr val="4472C4"/>
                </a:solidFill>
                <a:effectLst/>
                <a:latin typeface="Calibri" panose="020F0502020204030204" pitchFamily="34" charset="0"/>
                <a:ea typeface="Calibri" panose="020F0502020204030204" pitchFamily="34" charset="0"/>
              </a:rPr>
              <a:t>(a) For assessment dates after February 28, 2005, except as provided in subsections (c) and (e), the true tax value of real property regularly used to rent or otherwise furnish residential accommodations for periods of thirty (30) days or more and that has more than four (4) rental units is the lowest valuation determined by applying each of the following appraisal approaches: </a:t>
            </a:r>
            <a:endParaRPr lang="en-US" sz="1800" dirty="0">
              <a:effectLst/>
              <a:latin typeface="Calibri" panose="020F0502020204030204" pitchFamily="34" charset="0"/>
              <a:ea typeface="Calibri" panose="020F0502020204030204" pitchFamily="34" charset="0"/>
            </a:endParaRPr>
          </a:p>
          <a:p>
            <a:pPr marL="685800" marR="0" indent="0">
              <a:lnSpc>
                <a:spcPct val="105000"/>
              </a:lnSpc>
              <a:spcBef>
                <a:spcPts val="0"/>
              </a:spcBef>
              <a:spcAft>
                <a:spcPts val="800"/>
              </a:spcAft>
              <a:buNone/>
            </a:pPr>
            <a:r>
              <a:rPr lang="en-US" sz="1800" dirty="0">
                <a:solidFill>
                  <a:srgbClr val="4472C4"/>
                </a:solidFill>
                <a:effectLst/>
                <a:latin typeface="Calibri" panose="020F0502020204030204" pitchFamily="34" charset="0"/>
                <a:ea typeface="Calibri" panose="020F0502020204030204" pitchFamily="34" charset="0"/>
              </a:rPr>
              <a:t>	(1) Cost approach that includes an estimated reproduction or replacement cost of buildings and land 	improvements as of the date of valuation together with estimates of the losses in value that have 	taken place due to wear and tear, design and plan, or neighborhood influences. </a:t>
            </a:r>
            <a:endParaRPr lang="en-US" sz="1800" dirty="0">
              <a:effectLst/>
              <a:latin typeface="Calibri" panose="020F0502020204030204" pitchFamily="34" charset="0"/>
              <a:ea typeface="Calibri" panose="020F0502020204030204" pitchFamily="34" charset="0"/>
            </a:endParaRPr>
          </a:p>
          <a:p>
            <a:pPr marL="457200" marR="0" indent="457200">
              <a:lnSpc>
                <a:spcPct val="105000"/>
              </a:lnSpc>
              <a:spcBef>
                <a:spcPts val="0"/>
              </a:spcBef>
              <a:spcAft>
                <a:spcPts val="800"/>
              </a:spcAft>
            </a:pPr>
            <a:endParaRPr lang="en-US" sz="1800" dirty="0">
              <a:solidFill>
                <a:srgbClr val="4472C4"/>
              </a:solidFill>
              <a:effectLst/>
              <a:latin typeface="Calibri" panose="020F0502020204030204" pitchFamily="34" charset="0"/>
              <a:ea typeface="Calibri" panose="020F0502020204030204" pitchFamily="34" charset="0"/>
            </a:endParaRPr>
          </a:p>
          <a:p>
            <a:pPr marL="457200" marR="0" indent="0">
              <a:lnSpc>
                <a:spcPct val="105000"/>
              </a:lnSpc>
              <a:spcBef>
                <a:spcPts val="0"/>
              </a:spcBef>
              <a:spcAft>
                <a:spcPts val="800"/>
              </a:spcAft>
              <a:buNone/>
            </a:pPr>
            <a:r>
              <a:rPr lang="en-US" sz="1800" dirty="0">
                <a:solidFill>
                  <a:srgbClr val="4472C4"/>
                </a:solidFill>
                <a:latin typeface="Calibri" panose="020F0502020204030204" pitchFamily="34" charset="0"/>
                <a:ea typeface="Calibri" panose="020F0502020204030204" pitchFamily="34" charset="0"/>
              </a:rPr>
              <a:t>	</a:t>
            </a:r>
            <a:r>
              <a:rPr lang="en-US" sz="1800" dirty="0">
                <a:solidFill>
                  <a:srgbClr val="4472C4"/>
                </a:solidFill>
                <a:effectLst/>
                <a:latin typeface="Calibri" panose="020F0502020204030204" pitchFamily="34" charset="0"/>
                <a:ea typeface="Calibri" panose="020F0502020204030204" pitchFamily="34" charset="0"/>
              </a:rPr>
              <a:t>(2) Sales comparison approach, using data for generally comparable property. </a:t>
            </a:r>
            <a:endParaRPr lang="en-US" sz="1800" dirty="0">
              <a:effectLst/>
              <a:latin typeface="Calibri" panose="020F0502020204030204" pitchFamily="34" charset="0"/>
              <a:ea typeface="Calibri" panose="020F0502020204030204" pitchFamily="34" charset="0"/>
            </a:endParaRPr>
          </a:p>
          <a:p>
            <a:pPr marL="685800" marR="0" indent="0">
              <a:lnSpc>
                <a:spcPct val="105000"/>
              </a:lnSpc>
              <a:spcBef>
                <a:spcPts val="0"/>
              </a:spcBef>
              <a:spcAft>
                <a:spcPts val="800"/>
              </a:spcAft>
              <a:buNone/>
            </a:pPr>
            <a:r>
              <a:rPr lang="en-US" sz="1800" dirty="0">
                <a:solidFill>
                  <a:srgbClr val="4472C4"/>
                </a:solidFill>
                <a:effectLst/>
                <a:latin typeface="Calibri" panose="020F0502020204030204" pitchFamily="34" charset="0"/>
                <a:ea typeface="Calibri" panose="020F0502020204030204" pitchFamily="34" charset="0"/>
              </a:rPr>
              <a:t>	</a:t>
            </a:r>
          </a:p>
          <a:p>
            <a:pPr marL="685800" marR="0" indent="0">
              <a:lnSpc>
                <a:spcPct val="105000"/>
              </a:lnSpc>
              <a:spcBef>
                <a:spcPts val="0"/>
              </a:spcBef>
              <a:spcAft>
                <a:spcPts val="800"/>
              </a:spcAft>
              <a:buNone/>
            </a:pPr>
            <a:r>
              <a:rPr lang="en-US" sz="1800" dirty="0">
                <a:solidFill>
                  <a:srgbClr val="4472C4"/>
                </a:solidFill>
                <a:effectLst/>
                <a:latin typeface="Calibri" panose="020F0502020204030204" pitchFamily="34" charset="0"/>
                <a:ea typeface="Calibri" panose="020F0502020204030204" pitchFamily="34" charset="0"/>
              </a:rPr>
              <a:t>	(3) Income capitalization approach, using an applicable capitalization method and appropriate 	capitalization rates that are developed and used in computations that lead to an indication of value 	commensurate with the risks for the subject property use.</a:t>
            </a:r>
            <a:endParaRPr lang="en-US" sz="1800" dirty="0">
              <a:effectLst/>
              <a:latin typeface="Calibri" panose="020F0502020204030204" pitchFamily="34" charset="0"/>
              <a:ea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86728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7B322-2A78-1F2A-50F9-BB96161764DD}"/>
              </a:ext>
            </a:extLst>
          </p:cNvPr>
          <p:cNvSpPr>
            <a:spLocks noGrp="1"/>
          </p:cNvSpPr>
          <p:nvPr>
            <p:ph type="title"/>
          </p:nvPr>
        </p:nvSpPr>
        <p:spPr/>
        <p:txBody>
          <a:bodyPr/>
          <a:lstStyle/>
          <a:p>
            <a:r>
              <a:rPr lang="en-US" dirty="0"/>
              <a:t>2023 Valuation Project: Campus Student</a:t>
            </a:r>
          </a:p>
        </p:txBody>
      </p:sp>
      <p:sp>
        <p:nvSpPr>
          <p:cNvPr id="3" name="Content Placeholder 2">
            <a:extLst>
              <a:ext uri="{FF2B5EF4-FFF2-40B4-BE49-F238E27FC236}">
                <a16:creationId xmlns:a16="http://schemas.microsoft.com/office/drawing/2014/main" id="{132D79CA-4B83-C3AC-2CB3-01A826968CD2}"/>
              </a:ext>
            </a:extLst>
          </p:cNvPr>
          <p:cNvSpPr>
            <a:spLocks noGrp="1"/>
          </p:cNvSpPr>
          <p:nvPr>
            <p:ph idx="1"/>
          </p:nvPr>
        </p:nvSpPr>
        <p:spPr/>
        <p:txBody>
          <a:bodyPr/>
          <a:lstStyle/>
          <a:p>
            <a:r>
              <a:rPr lang="en-US" sz="2800" dirty="0">
                <a:latin typeface="+mj-lt"/>
                <a:hlinkClick r:id="rId2"/>
              </a:rPr>
              <a:t>https://www.tippecanoe.in.gov/1224/2023-Campus-Student-Housing-Project</a:t>
            </a:r>
            <a:endParaRPr lang="en-US" sz="2800" dirty="0">
              <a:latin typeface="+mj-lt"/>
            </a:endParaRPr>
          </a:p>
          <a:p>
            <a:pPr marL="0" indent="0">
              <a:buNone/>
            </a:pPr>
            <a:endParaRPr lang="en-US" dirty="0"/>
          </a:p>
        </p:txBody>
      </p:sp>
    </p:spTree>
    <p:extLst>
      <p:ext uri="{BB962C8B-B14F-4D97-AF65-F5344CB8AC3E}">
        <p14:creationId xmlns:p14="http://schemas.microsoft.com/office/powerpoint/2010/main" val="1632975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1485B-06BB-0074-DDF4-2404F42F223B}"/>
              </a:ext>
            </a:extLst>
          </p:cNvPr>
          <p:cNvSpPr>
            <a:spLocks noGrp="1"/>
          </p:cNvSpPr>
          <p:nvPr>
            <p:ph type="title"/>
          </p:nvPr>
        </p:nvSpPr>
        <p:spPr/>
        <p:txBody>
          <a:bodyPr/>
          <a:lstStyle/>
          <a:p>
            <a:r>
              <a:rPr lang="en-US" dirty="0"/>
              <a:t>Lowest of the 3 for apartments: 2024</a:t>
            </a:r>
          </a:p>
        </p:txBody>
      </p:sp>
      <p:sp>
        <p:nvSpPr>
          <p:cNvPr id="3" name="Content Placeholder 2">
            <a:extLst>
              <a:ext uri="{FF2B5EF4-FFF2-40B4-BE49-F238E27FC236}">
                <a16:creationId xmlns:a16="http://schemas.microsoft.com/office/drawing/2014/main" id="{17C4BEC6-7A3E-BF8F-BE78-F5967C6B1E2F}"/>
              </a:ext>
            </a:extLst>
          </p:cNvPr>
          <p:cNvSpPr>
            <a:spLocks noGrp="1"/>
          </p:cNvSpPr>
          <p:nvPr>
            <p:ph idx="1"/>
          </p:nvPr>
        </p:nvSpPr>
        <p:spPr/>
        <p:txBody>
          <a:bodyPr>
            <a:normAutofit fontScale="92500"/>
          </a:bodyPr>
          <a:lstStyle/>
          <a:p>
            <a:pPr marL="457200" marR="0">
              <a:lnSpc>
                <a:spcPct val="105000"/>
              </a:lnSpc>
              <a:spcBef>
                <a:spcPts val="0"/>
              </a:spcBef>
              <a:spcAft>
                <a:spcPts val="800"/>
              </a:spcAft>
            </a:pPr>
            <a:r>
              <a:rPr lang="en-US" sz="1800" b="1" dirty="0">
                <a:solidFill>
                  <a:srgbClr val="4472C4"/>
                </a:solidFill>
                <a:effectLst/>
                <a:latin typeface="Calibri" panose="020F0502020204030204" pitchFamily="34" charset="0"/>
                <a:ea typeface="Calibri" panose="020F0502020204030204" pitchFamily="34" charset="0"/>
              </a:rPr>
              <a:t>(f) Notwithstanding IC 6-1.1-4-4.5, for assessment dates beginning after December 31, 2023, the county assessor or township assessor making the assessment shall perform an assessment of property qualifying under subsection (a) annually, and for each assessment year, perform a valuation of the property qualifying under subsection (a) using each of the appraisal approaches in subsection (a)(1)through (a)(3) and annually report to the taxpayer each of the values under those approaches as determined by the assessor on a form as prescribed under subsection (</a:t>
            </a:r>
            <a:r>
              <a:rPr lang="en-US" sz="1800" b="1" dirty="0" err="1">
                <a:solidFill>
                  <a:srgbClr val="4472C4"/>
                </a:solidFill>
                <a:effectLst/>
                <a:latin typeface="Calibri" panose="020F0502020204030204" pitchFamily="34" charset="0"/>
                <a:ea typeface="Calibri" panose="020F0502020204030204" pitchFamily="34" charset="0"/>
              </a:rPr>
              <a:t>i</a:t>
            </a:r>
            <a:r>
              <a:rPr lang="en-US" sz="1800" b="1" dirty="0">
                <a:solidFill>
                  <a:srgbClr val="4472C4"/>
                </a:solidFill>
                <a:effectLst/>
                <a:latin typeface="Calibri" panose="020F0502020204030204" pitchFamily="34" charset="0"/>
                <a:ea typeface="Calibri" panose="020F0502020204030204" pitchFamily="34" charset="0"/>
              </a:rPr>
              <a:t>).</a:t>
            </a:r>
            <a:r>
              <a:rPr lang="en-US" sz="1800" b="1" dirty="0">
                <a:solidFill>
                  <a:srgbClr val="4472C4"/>
                </a:solidFill>
                <a:effectLst/>
                <a:highlight>
                  <a:srgbClr val="FFFF00"/>
                </a:highlight>
                <a:latin typeface="Calibri" panose="020F0502020204030204" pitchFamily="34" charset="0"/>
                <a:ea typeface="Calibri" panose="020F0502020204030204" pitchFamily="34" charset="0"/>
              </a:rPr>
              <a:t>The assessor shall use the department cost schedules without modifiers, adjustments, or other trending factors.</a:t>
            </a:r>
            <a:r>
              <a:rPr lang="en-US" sz="1800" b="1" dirty="0">
                <a:solidFill>
                  <a:srgbClr val="4472C4"/>
                </a:solidFill>
                <a:effectLst/>
                <a:latin typeface="Calibri" panose="020F050202020403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457200" marR="0">
              <a:lnSpc>
                <a:spcPct val="105000"/>
              </a:lnSpc>
              <a:spcBef>
                <a:spcPts val="0"/>
              </a:spcBef>
              <a:spcAft>
                <a:spcPts val="800"/>
              </a:spcAft>
            </a:pPr>
            <a:r>
              <a:rPr lang="en-US" sz="1800" b="1" dirty="0">
                <a:solidFill>
                  <a:srgbClr val="4472C4"/>
                </a:solidFill>
                <a:effectLst/>
                <a:latin typeface="Calibri" panose="020F0502020204030204" pitchFamily="34" charset="0"/>
                <a:ea typeface="Calibri" panose="020F0502020204030204" pitchFamily="34" charset="0"/>
              </a:rPr>
              <a:t>(g) The county assessor or township assessor making the assessment of property qualifying under subsection (a) has the burden of proof to establish that the assessment is correct and that the assessed value is the lowest value of those determined using the three (3) appraisal approaches performed by the county assessor or township assessor regardless of the percentage change in the assessed value. </a:t>
            </a:r>
            <a:endParaRPr lang="en-US" sz="1800" dirty="0">
              <a:effectLst/>
              <a:latin typeface="Calibri" panose="020F0502020204030204" pitchFamily="34" charset="0"/>
              <a:ea typeface="Calibri" panose="020F0502020204030204" pitchFamily="34" charset="0"/>
            </a:endParaRPr>
          </a:p>
          <a:p>
            <a:pPr marL="457200" marR="0">
              <a:lnSpc>
                <a:spcPct val="105000"/>
              </a:lnSpc>
              <a:spcBef>
                <a:spcPts val="0"/>
              </a:spcBef>
              <a:spcAft>
                <a:spcPts val="800"/>
              </a:spcAft>
            </a:pPr>
            <a:r>
              <a:rPr lang="en-US" sz="1800" b="1" dirty="0">
                <a:solidFill>
                  <a:srgbClr val="4472C4"/>
                </a:solidFill>
                <a:effectLst/>
                <a:latin typeface="Calibri" panose="020F0502020204030204" pitchFamily="34" charset="0"/>
                <a:ea typeface="Calibri" panose="020F0502020204030204" pitchFamily="34" charset="0"/>
              </a:rPr>
              <a:t>(h) Upon request of the taxpayer, the county assessor or township assessor making the assessment shall provide an explanation to the taxpayer concerning how the assessed value of the property was calculated. </a:t>
            </a:r>
            <a:endParaRPr lang="en-US" sz="1800" dirty="0">
              <a:effectLst/>
              <a:latin typeface="Calibri" panose="020F0502020204030204" pitchFamily="34" charset="0"/>
              <a:ea typeface="Calibri" panose="020F0502020204030204" pitchFamily="34" charset="0"/>
            </a:endParaRPr>
          </a:p>
          <a:p>
            <a:pPr marL="457200" marR="0">
              <a:lnSpc>
                <a:spcPct val="105000"/>
              </a:lnSpc>
              <a:spcBef>
                <a:spcPts val="0"/>
              </a:spcBef>
              <a:spcAft>
                <a:spcPts val="800"/>
              </a:spcAft>
            </a:pPr>
            <a:r>
              <a:rPr lang="en-US" sz="1800" b="1" dirty="0">
                <a:solidFill>
                  <a:srgbClr val="4472C4"/>
                </a:solidFill>
                <a:effectLst/>
                <a:latin typeface="Calibri" panose="020F0502020204030204" pitchFamily="34" charset="0"/>
                <a:ea typeface="Calibri" panose="020F0502020204030204" pitchFamily="34" charset="0"/>
              </a:rPr>
              <a:t>(</a:t>
            </a:r>
            <a:r>
              <a:rPr lang="en-US" sz="1800" b="1" dirty="0" err="1">
                <a:solidFill>
                  <a:srgbClr val="4472C4"/>
                </a:solidFill>
                <a:effectLst/>
                <a:latin typeface="Calibri" panose="020F0502020204030204" pitchFamily="34" charset="0"/>
                <a:ea typeface="Calibri" panose="020F0502020204030204" pitchFamily="34" charset="0"/>
              </a:rPr>
              <a:t>i</a:t>
            </a:r>
            <a:r>
              <a:rPr lang="en-US" sz="1800" b="1" dirty="0">
                <a:solidFill>
                  <a:srgbClr val="4472C4"/>
                </a:solidFill>
                <a:effectLst/>
                <a:latin typeface="Calibri" panose="020F0502020204030204" pitchFamily="34" charset="0"/>
                <a:ea typeface="Calibri" panose="020F0502020204030204" pitchFamily="34" charset="0"/>
              </a:rPr>
              <a:t>) The department shall prescribe a specific form for property qualifying under subsection (a).</a:t>
            </a:r>
            <a:endParaRPr lang="en-US" sz="1800" dirty="0">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2153946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73F4E-902C-D2E3-F8A0-7D12862F88A0}"/>
              </a:ext>
            </a:extLst>
          </p:cNvPr>
          <p:cNvSpPr>
            <a:spLocks noGrp="1"/>
          </p:cNvSpPr>
          <p:nvPr>
            <p:ph type="title"/>
          </p:nvPr>
        </p:nvSpPr>
        <p:spPr/>
        <p:txBody>
          <a:bodyPr/>
          <a:lstStyle/>
          <a:p>
            <a:r>
              <a:rPr lang="en-US" dirty="0"/>
              <a:t>Proposed DLGF solutions</a:t>
            </a:r>
          </a:p>
        </p:txBody>
      </p:sp>
      <p:sp>
        <p:nvSpPr>
          <p:cNvPr id="3" name="Content Placeholder 2">
            <a:extLst>
              <a:ext uri="{FF2B5EF4-FFF2-40B4-BE49-F238E27FC236}">
                <a16:creationId xmlns:a16="http://schemas.microsoft.com/office/drawing/2014/main" id="{3CD1048B-80F1-D2B1-F7CE-885EFD218BD8}"/>
              </a:ext>
            </a:extLst>
          </p:cNvPr>
          <p:cNvSpPr>
            <a:spLocks noGrp="1"/>
          </p:cNvSpPr>
          <p:nvPr>
            <p:ph idx="1"/>
          </p:nvPr>
        </p:nvSpPr>
        <p:spPr/>
        <p:txBody>
          <a:bodyPr/>
          <a:lstStyle/>
          <a:p>
            <a:r>
              <a:rPr lang="en-US" sz="2600" u="sng" dirty="0">
                <a:solidFill>
                  <a:srgbClr val="0563C1"/>
                </a:solidFill>
                <a:effectLst/>
                <a:latin typeface="+mj-lt"/>
                <a:ea typeface="Calibri" panose="020F0502020204030204" pitchFamily="34" charset="0"/>
                <a:hlinkClick r:id="rId2"/>
              </a:rPr>
              <a:t>https://storymaps.arcgis.com/stories/4ad7515ae31045bba6259ffa24c84707</a:t>
            </a:r>
            <a:endParaRPr lang="en-US" sz="2600" dirty="0">
              <a:effectLst/>
              <a:latin typeface="+mj-lt"/>
              <a:ea typeface="Calibri" panose="020F0502020204030204" pitchFamily="34" charset="0"/>
            </a:endParaRPr>
          </a:p>
          <a:p>
            <a:r>
              <a:rPr lang="en-US" sz="2600" u="sng" dirty="0">
                <a:solidFill>
                  <a:srgbClr val="0563C1"/>
                </a:solidFill>
                <a:effectLst/>
                <a:latin typeface="+mj-lt"/>
                <a:ea typeface="Calibri" panose="020F0502020204030204" pitchFamily="34" charset="0"/>
                <a:hlinkClick r:id="rId3"/>
              </a:rPr>
              <a:t>RESIDENTIAL LCM CHECK (arcgis.com)</a:t>
            </a:r>
            <a:endParaRPr lang="en-US" sz="2600" dirty="0">
              <a:effectLst/>
              <a:latin typeface="+mj-lt"/>
              <a:ea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3528354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7E9DB-E9EF-2B22-47BC-37107D0736A8}"/>
              </a:ext>
            </a:extLst>
          </p:cNvPr>
          <p:cNvSpPr>
            <a:spLocks noGrp="1"/>
          </p:cNvSpPr>
          <p:nvPr>
            <p:ph type="title"/>
          </p:nvPr>
        </p:nvSpPr>
        <p:spPr/>
        <p:txBody>
          <a:bodyPr/>
          <a:lstStyle/>
          <a:p>
            <a:r>
              <a:rPr lang="en-US" dirty="0"/>
              <a:t>Guess that AV!</a:t>
            </a:r>
          </a:p>
        </p:txBody>
      </p:sp>
      <p:sp>
        <p:nvSpPr>
          <p:cNvPr id="3" name="Content Placeholder 2">
            <a:extLst>
              <a:ext uri="{FF2B5EF4-FFF2-40B4-BE49-F238E27FC236}">
                <a16:creationId xmlns:a16="http://schemas.microsoft.com/office/drawing/2014/main" id="{E33A3CB6-26C3-37B3-E0ED-CF555C5942EB}"/>
              </a:ext>
            </a:extLst>
          </p:cNvPr>
          <p:cNvSpPr>
            <a:spLocks noGrp="1"/>
          </p:cNvSpPr>
          <p:nvPr>
            <p:ph idx="1"/>
          </p:nvPr>
        </p:nvSpPr>
        <p:spPr/>
        <p:txBody>
          <a:bodyPr/>
          <a:lstStyle/>
          <a:p>
            <a:r>
              <a:rPr lang="en-US" dirty="0"/>
              <a:t>FUSE: 2023 TTV of 67.3M</a:t>
            </a:r>
          </a:p>
          <a:p>
            <a:r>
              <a:rPr lang="en-US" dirty="0">
                <a:hlinkClick r:id="rId2"/>
              </a:rPr>
              <a:t>https://venturi.blob.core.windows.net/fd-2286/79-07-18-462-015.000-026/3?sv=2015-07-08&amp;sr=b&amp;sig=Qx8qOKHXWe7kk5CFrWqP0kkAzE0FOF2jY6GDaWgSg5A%3D&amp;se=2024-02-02T07%3A00%3A00Z&amp;sp=r&amp;rscd=inline%3B%20filename%3D%2279-07-18-462-015.000-026_3.pdf%22</a:t>
            </a:r>
            <a:endParaRPr lang="en-US" dirty="0"/>
          </a:p>
          <a:p>
            <a:pPr marL="0" indent="0">
              <a:buNone/>
            </a:pPr>
            <a:r>
              <a:rPr lang="en-US" dirty="0"/>
              <a:t> </a:t>
            </a:r>
          </a:p>
        </p:txBody>
      </p:sp>
    </p:spTree>
    <p:extLst>
      <p:ext uri="{BB962C8B-B14F-4D97-AF65-F5344CB8AC3E}">
        <p14:creationId xmlns:p14="http://schemas.microsoft.com/office/powerpoint/2010/main" val="11816125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B68CD2D62AF41478FE526F02D1402F1" ma:contentTypeVersion="16" ma:contentTypeDescription="Create a new document." ma:contentTypeScope="" ma:versionID="31e68af0cce911d5661d77aa62cdb73b">
  <xsd:schema xmlns:xsd="http://www.w3.org/2001/XMLSchema" xmlns:xs="http://www.w3.org/2001/XMLSchema" xmlns:p="http://schemas.microsoft.com/office/2006/metadata/properties" xmlns:ns2="7cf041d6-fac7-4fe0-985f-8535d182624d" xmlns:ns3="d685fb94-f486-4a4d-95b1-d88b40f103ec" targetNamespace="http://schemas.microsoft.com/office/2006/metadata/properties" ma:root="true" ma:fieldsID="3dcb093a50e8ddbe00cd2c6b955046ab" ns2:_="" ns3:_="">
    <xsd:import namespace="7cf041d6-fac7-4fe0-985f-8535d182624d"/>
    <xsd:import namespace="d685fb94-f486-4a4d-95b1-d88b40f103e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lcf76f155ced4ddcb4097134ff3c332f" minOccurs="0"/>
                <xsd:element ref="ns3:TaxCatchAll" minOccurs="0"/>
                <xsd:element ref="ns2:MediaServiceObjectDetectorVersions"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f041d6-fac7-4fe0-985f-8535d182624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497c2d8c-dfa8-4dbd-bf23-809f4545b14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685fb94-f486-4a4d-95b1-d88b40f103ec"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540a5ea9-08cd-47fc-8dc8-c3e3d8ee891d}" ma:internalName="TaxCatchAll" ma:showField="CatchAllData" ma:web="d685fb94-f486-4a4d-95b1-d88b40f103e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cf041d6-fac7-4fe0-985f-8535d182624d">
      <Terms xmlns="http://schemas.microsoft.com/office/infopath/2007/PartnerControls"/>
    </lcf76f155ced4ddcb4097134ff3c332f>
    <TaxCatchAll xmlns="d685fb94-f486-4a4d-95b1-d88b40f103ec" xsi:nil="true"/>
  </documentManagement>
</p:properties>
</file>

<file path=customXml/itemProps1.xml><?xml version="1.0" encoding="utf-8"?>
<ds:datastoreItem xmlns:ds="http://schemas.openxmlformats.org/officeDocument/2006/customXml" ds:itemID="{1B0F8DBC-DF52-4F5F-92F1-1945C6F5963A}"/>
</file>

<file path=customXml/itemProps2.xml><?xml version="1.0" encoding="utf-8"?>
<ds:datastoreItem xmlns:ds="http://schemas.openxmlformats.org/officeDocument/2006/customXml" ds:itemID="{17F8E095-35E3-40AB-B12E-48E7C03A233C}"/>
</file>

<file path=customXml/itemProps3.xml><?xml version="1.0" encoding="utf-8"?>
<ds:datastoreItem xmlns:ds="http://schemas.openxmlformats.org/officeDocument/2006/customXml" ds:itemID="{6E86181B-F5B7-4309-A34A-42CCBE916532}"/>
</file>

<file path=docProps/app.xml><?xml version="1.0" encoding="utf-8"?>
<Properties xmlns="http://schemas.openxmlformats.org/officeDocument/2006/extended-properties" xmlns:vt="http://schemas.openxmlformats.org/officeDocument/2006/docPropsVTypes">
  <TotalTime>3414</TotalTime>
  <Words>953</Words>
  <Application>Microsoft Office PowerPoint</Application>
  <PresentationFormat>Widescreen</PresentationFormat>
  <Paragraphs>60</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Google Sans</vt:lpstr>
      <vt:lpstr>Roboto</vt:lpstr>
      <vt:lpstr>Office Theme</vt:lpstr>
      <vt:lpstr>Understanding the Impact of New Legislation on Assessments</vt:lpstr>
      <vt:lpstr>Background</vt:lpstr>
      <vt:lpstr>STATE BOARD OF TAX COMMISSIONERS v. TOWN OF ST JOHN (1998) </vt:lpstr>
      <vt:lpstr>Is Indiana market value 20+ years later?</vt:lpstr>
      <vt:lpstr>Lowest of the 3 for apartments: 2005-2023</vt:lpstr>
      <vt:lpstr>2023 Valuation Project: Campus Student</vt:lpstr>
      <vt:lpstr>Lowest of the 3 for apartments: 2024</vt:lpstr>
      <vt:lpstr>Proposed DLGF solutions</vt:lpstr>
      <vt:lpstr>Guess that AV!</vt:lpstr>
      <vt:lpstr>Obvious Equity Problems</vt:lpstr>
      <vt:lpstr>Solution #1</vt:lpstr>
      <vt:lpstr>Solution #2</vt:lpstr>
      <vt:lpstr>Solution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the Impact of New Legislation on Assessments</dc:title>
  <dc:creator>Eric Grossman</dc:creator>
  <cp:lastModifiedBy>Jacki Vance-Kuss</cp:lastModifiedBy>
  <cp:revision>6</cp:revision>
  <dcterms:created xsi:type="dcterms:W3CDTF">2024-01-30T21:35:06Z</dcterms:created>
  <dcterms:modified xsi:type="dcterms:W3CDTF">2024-03-21T15:20:58Z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0x010100AB68CD2D62AF41478FE526F02D1402F1</vt:lpwstr>
  </property>
</Properties>
</file>